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6"/>
    <p:sldId id="257" r:id="rId17"/>
    <p:sldId id="258" r:id="rId18"/>
    <p:sldId id="259" r:id="rId19"/>
    <p:sldId id="260" r:id="rId20"/>
    <p:sldId id="261" r:id="rId21"/>
    <p:sldId id="262" r:id="rId22"/>
    <p:sldId id="263" r:id="rId2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onterchi Sans" charset="1" panose="02000503060000020004"/>
      <p:regular r:id="rId10"/>
    </p:embeddedFont>
    <p:embeddedFont>
      <p:font typeface="Monterchi Sans Bold" charset="1" panose="02000503060000020004"/>
      <p:regular r:id="rId11"/>
    </p:embeddedFont>
    <p:embeddedFont>
      <p:font typeface="Monterchi Sans Italics" charset="1" panose="02000503060000020004"/>
      <p:regular r:id="rId12"/>
    </p:embeddedFont>
    <p:embeddedFont>
      <p:font typeface="Monterchi Sans Bold Italics" charset="1" panose="02000503060000020004"/>
      <p:regular r:id="rId13"/>
    </p:embeddedFont>
    <p:embeddedFont>
      <p:font typeface="Obra Letra" charset="1" panose="00000000000000000000"/>
      <p:regular r:id="rId14"/>
    </p:embeddedFont>
    <p:embeddedFont>
      <p:font typeface="Obra Letra Bold" charset="1" panose="000000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slides/slide1.xml" Type="http://schemas.openxmlformats.org/officeDocument/2006/relationships/slide"/><Relationship Id="rId17" Target="slides/slide2.xml" Type="http://schemas.openxmlformats.org/officeDocument/2006/relationships/slide"/><Relationship Id="rId18" Target="slides/slide3.xml" Type="http://schemas.openxmlformats.org/officeDocument/2006/relationships/slide"/><Relationship Id="rId19" Target="slides/slide4.xml" Type="http://schemas.openxmlformats.org/officeDocument/2006/relationships/slide"/><Relationship Id="rId2" Target="presProps.xml" Type="http://schemas.openxmlformats.org/officeDocument/2006/relationships/presProps"/><Relationship Id="rId20" Target="slides/slide5.xml" Type="http://schemas.openxmlformats.org/officeDocument/2006/relationships/slide"/><Relationship Id="rId21" Target="slides/slide6.xml" Type="http://schemas.openxmlformats.org/officeDocument/2006/relationships/slide"/><Relationship Id="rId22" Target="slides/slide7.xml" Type="http://schemas.openxmlformats.org/officeDocument/2006/relationships/slide"/><Relationship Id="rId23" Target="slides/slide8.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5.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 Id="rId4" Target="../media/image4.pn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 Id="rId4" Target="../media/image4.pn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sp>
        <p:nvSpPr>
          <p:cNvPr name="Freeform 3" id="3"/>
          <p:cNvSpPr/>
          <p:nvPr/>
        </p:nvSpPr>
        <p:spPr>
          <a:xfrm flipH="false" flipV="false" rot="-10800000">
            <a:off x="2922672" y="599614"/>
            <a:ext cx="12364270" cy="9261962"/>
          </a:xfrm>
          <a:custGeom>
            <a:avLst/>
            <a:gdLst/>
            <a:ahLst/>
            <a:cxnLst/>
            <a:rect r="r" b="b" t="t" l="l"/>
            <a:pathLst>
              <a:path h="9261962" w="12364270">
                <a:moveTo>
                  <a:pt x="0" y="0"/>
                </a:moveTo>
                <a:lnTo>
                  <a:pt x="12364270" y="0"/>
                </a:lnTo>
                <a:lnTo>
                  <a:pt x="12364270" y="9261962"/>
                </a:lnTo>
                <a:lnTo>
                  <a:pt x="0" y="92619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78953" y="-1335955"/>
            <a:ext cx="4285771" cy="12790609"/>
            <a:chOff x="0" y="0"/>
            <a:chExt cx="3263900" cy="9740900"/>
          </a:xfrm>
        </p:grpSpPr>
        <p:sp>
          <p:nvSpPr>
            <p:cNvPr name="Freeform 5" id="5"/>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5"/>
              <a:stretch>
                <a:fillRect l="-99892" t="0" r="-99892" b="0"/>
              </a:stretch>
            </a:blipFill>
          </p:spPr>
        </p:sp>
      </p:grpSp>
      <p:grpSp>
        <p:nvGrpSpPr>
          <p:cNvPr name="Group 6" id="6"/>
          <p:cNvGrpSpPr/>
          <p:nvPr/>
        </p:nvGrpSpPr>
        <p:grpSpPr>
          <a:xfrm rot="-10800000">
            <a:off x="15521821" y="-1106493"/>
            <a:ext cx="4285771" cy="12790609"/>
            <a:chOff x="0" y="0"/>
            <a:chExt cx="3263900" cy="9740900"/>
          </a:xfrm>
        </p:grpSpPr>
        <p:sp>
          <p:nvSpPr>
            <p:cNvPr name="Freeform 7" id="7"/>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5"/>
              <a:stretch>
                <a:fillRect l="-99892" t="0" r="-99892" b="0"/>
              </a:stretch>
            </a:blipFill>
          </p:spPr>
        </p:sp>
      </p:grpSp>
      <p:sp>
        <p:nvSpPr>
          <p:cNvPr name="TextBox 8" id="8"/>
          <p:cNvSpPr txBox="true"/>
          <p:nvPr/>
        </p:nvSpPr>
        <p:spPr>
          <a:xfrm rot="0">
            <a:off x="4132545" y="3618353"/>
            <a:ext cx="9944524" cy="3892412"/>
          </a:xfrm>
          <a:prstGeom prst="rect">
            <a:avLst/>
          </a:prstGeom>
        </p:spPr>
        <p:txBody>
          <a:bodyPr anchor="t" rtlCol="false" tIns="0" lIns="0" bIns="0" rIns="0">
            <a:spAutoFit/>
          </a:bodyPr>
          <a:lstStyle/>
          <a:p>
            <a:pPr algn="ctr">
              <a:lnSpc>
                <a:spcPts val="9921"/>
              </a:lnSpc>
            </a:pPr>
            <a:r>
              <a:rPr lang="en-US" sz="10124">
                <a:solidFill>
                  <a:srgbClr val="493423"/>
                </a:solidFill>
                <a:latin typeface="Obra Letra Bold"/>
              </a:rPr>
              <a:t>DASAR MATERI CLOUD COMPUTING</a:t>
            </a:r>
          </a:p>
        </p:txBody>
      </p:sp>
      <p:sp>
        <p:nvSpPr>
          <p:cNvPr name="Freeform 9" id="9"/>
          <p:cNvSpPr/>
          <p:nvPr/>
        </p:nvSpPr>
        <p:spPr>
          <a:xfrm flipH="false" flipV="false" rot="0">
            <a:off x="10693732" y="2072720"/>
            <a:ext cx="2454707" cy="522183"/>
          </a:xfrm>
          <a:custGeom>
            <a:avLst/>
            <a:gdLst/>
            <a:ahLst/>
            <a:cxnLst/>
            <a:rect r="r" b="b" t="t" l="l"/>
            <a:pathLst>
              <a:path h="522183" w="2454707">
                <a:moveTo>
                  <a:pt x="0" y="0"/>
                </a:moveTo>
                <a:lnTo>
                  <a:pt x="2454707" y="0"/>
                </a:lnTo>
                <a:lnTo>
                  <a:pt x="2454707" y="522183"/>
                </a:lnTo>
                <a:lnTo>
                  <a:pt x="0" y="5221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true" rot="-10800000">
            <a:off x="4857693" y="2013818"/>
            <a:ext cx="2731595" cy="581085"/>
          </a:xfrm>
          <a:custGeom>
            <a:avLst/>
            <a:gdLst/>
            <a:ahLst/>
            <a:cxnLst/>
            <a:rect r="r" b="b" t="t" l="l"/>
            <a:pathLst>
              <a:path h="581085" w="2731595">
                <a:moveTo>
                  <a:pt x="0" y="581085"/>
                </a:moveTo>
                <a:lnTo>
                  <a:pt x="2731595" y="581085"/>
                </a:lnTo>
                <a:lnTo>
                  <a:pt x="2731595" y="0"/>
                </a:lnTo>
                <a:lnTo>
                  <a:pt x="0" y="0"/>
                </a:lnTo>
                <a:lnTo>
                  <a:pt x="0" y="581085"/>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995610" y="6033532"/>
            <a:ext cx="5853303" cy="8229600"/>
          </a:xfrm>
          <a:custGeom>
            <a:avLst/>
            <a:gdLst/>
            <a:ahLst/>
            <a:cxnLst/>
            <a:rect r="r" b="b" t="t" l="l"/>
            <a:pathLst>
              <a:path h="8229600" w="5853303">
                <a:moveTo>
                  <a:pt x="0" y="0"/>
                </a:moveTo>
                <a:lnTo>
                  <a:pt x="5853303" y="0"/>
                </a:lnTo>
                <a:lnTo>
                  <a:pt x="5853303" y="8229600"/>
                </a:lnTo>
                <a:lnTo>
                  <a:pt x="0" y="8229600"/>
                </a:lnTo>
                <a:lnTo>
                  <a:pt x="0" y="0"/>
                </a:lnTo>
                <a:close/>
              </a:path>
            </a:pathLst>
          </a:custGeom>
          <a:blipFill>
            <a:blip r:embed="rId8"/>
            <a:stretch>
              <a:fillRect l="0" t="0" r="0" b="0"/>
            </a:stretch>
          </a:blipFill>
        </p:spPr>
      </p:sp>
      <p:sp>
        <p:nvSpPr>
          <p:cNvPr name="Freeform 12" id="12"/>
          <p:cNvSpPr/>
          <p:nvPr/>
        </p:nvSpPr>
        <p:spPr>
          <a:xfrm flipH="true" flipV="false" rot="-9606859">
            <a:off x="14738055" y="-3515186"/>
            <a:ext cx="5853303" cy="8229600"/>
          </a:xfrm>
          <a:custGeom>
            <a:avLst/>
            <a:gdLst/>
            <a:ahLst/>
            <a:cxnLst/>
            <a:rect r="r" b="b" t="t" l="l"/>
            <a:pathLst>
              <a:path h="8229600" w="5853303">
                <a:moveTo>
                  <a:pt x="5853303" y="0"/>
                </a:moveTo>
                <a:lnTo>
                  <a:pt x="0" y="0"/>
                </a:lnTo>
                <a:lnTo>
                  <a:pt x="0" y="8229600"/>
                </a:lnTo>
                <a:lnTo>
                  <a:pt x="5853303" y="8229600"/>
                </a:lnTo>
                <a:lnTo>
                  <a:pt x="5853303" y="0"/>
                </a:lnTo>
                <a:close/>
              </a:path>
            </a:pathLst>
          </a:custGeom>
          <a:blipFill>
            <a:blip r:embed="rId8"/>
            <a:stretch>
              <a:fillRect l="0" t="0" r="0" b="0"/>
            </a:stretch>
          </a:blipFill>
        </p:spPr>
      </p:sp>
      <p:sp>
        <p:nvSpPr>
          <p:cNvPr name="Freeform 13" id="13"/>
          <p:cNvSpPr/>
          <p:nvPr/>
        </p:nvSpPr>
        <p:spPr>
          <a:xfrm flipH="false" flipV="false" rot="0">
            <a:off x="15790671" y="5007114"/>
            <a:ext cx="1406488" cy="1468408"/>
          </a:xfrm>
          <a:custGeom>
            <a:avLst/>
            <a:gdLst/>
            <a:ahLst/>
            <a:cxnLst/>
            <a:rect r="r" b="b" t="t" l="l"/>
            <a:pathLst>
              <a:path h="1468408" w="1406488">
                <a:moveTo>
                  <a:pt x="0" y="0"/>
                </a:moveTo>
                <a:lnTo>
                  <a:pt x="1406488" y="0"/>
                </a:lnTo>
                <a:lnTo>
                  <a:pt x="1406488" y="1468408"/>
                </a:lnTo>
                <a:lnTo>
                  <a:pt x="0" y="1468408"/>
                </a:lnTo>
                <a:lnTo>
                  <a:pt x="0" y="0"/>
                </a:lnTo>
                <a:close/>
              </a:path>
            </a:pathLst>
          </a:custGeom>
          <a:blipFill>
            <a:blip r:embed="rId9">
              <a:extLst>
                <a:ext uri="{96DAC541-7B7A-43D3-8B79-37D633B846F1}">
                  <asvg:svgBlip xmlns:asvg="http://schemas.microsoft.com/office/drawing/2016/SVG/main" r:embed="rId10"/>
                </a:ext>
              </a:extLst>
            </a:blip>
            <a:stretch>
              <a:fillRect l="-101042" t="-84932" r="0" b="-11017"/>
            </a:stretch>
          </a:blipFill>
        </p:spPr>
      </p:sp>
      <p:sp>
        <p:nvSpPr>
          <p:cNvPr name="Freeform 14" id="14"/>
          <p:cNvSpPr/>
          <p:nvPr/>
        </p:nvSpPr>
        <p:spPr>
          <a:xfrm flipH="false" flipV="false" rot="0">
            <a:off x="15274171" y="4195924"/>
            <a:ext cx="1033001" cy="1078478"/>
          </a:xfrm>
          <a:custGeom>
            <a:avLst/>
            <a:gdLst/>
            <a:ahLst/>
            <a:cxnLst/>
            <a:rect r="r" b="b" t="t" l="l"/>
            <a:pathLst>
              <a:path h="1078478" w="1033001">
                <a:moveTo>
                  <a:pt x="0" y="0"/>
                </a:moveTo>
                <a:lnTo>
                  <a:pt x="1033001" y="0"/>
                </a:lnTo>
                <a:lnTo>
                  <a:pt x="1033001" y="1078478"/>
                </a:lnTo>
                <a:lnTo>
                  <a:pt x="0" y="1078478"/>
                </a:lnTo>
                <a:lnTo>
                  <a:pt x="0" y="0"/>
                </a:lnTo>
                <a:close/>
              </a:path>
            </a:pathLst>
          </a:custGeom>
          <a:blipFill>
            <a:blip r:embed="rId9">
              <a:extLst>
                <a:ext uri="{96DAC541-7B7A-43D3-8B79-37D633B846F1}">
                  <asvg:svgBlip xmlns:asvg="http://schemas.microsoft.com/office/drawing/2016/SVG/main" r:embed="rId10"/>
                </a:ext>
              </a:extLst>
            </a:blip>
            <a:stretch>
              <a:fillRect l="-101042" t="-84932" r="0" b="-11017"/>
            </a:stretch>
          </a:blipFill>
        </p:spPr>
      </p:sp>
      <p:sp>
        <p:nvSpPr>
          <p:cNvPr name="Freeform 15" id="15"/>
          <p:cNvSpPr/>
          <p:nvPr/>
        </p:nvSpPr>
        <p:spPr>
          <a:xfrm flipH="false" flipV="false" rot="0">
            <a:off x="764804" y="3590941"/>
            <a:ext cx="1406488" cy="1468408"/>
          </a:xfrm>
          <a:custGeom>
            <a:avLst/>
            <a:gdLst/>
            <a:ahLst/>
            <a:cxnLst/>
            <a:rect r="r" b="b" t="t" l="l"/>
            <a:pathLst>
              <a:path h="1468408" w="1406488">
                <a:moveTo>
                  <a:pt x="0" y="0"/>
                </a:moveTo>
                <a:lnTo>
                  <a:pt x="1406488" y="0"/>
                </a:lnTo>
                <a:lnTo>
                  <a:pt x="1406488" y="1468408"/>
                </a:lnTo>
                <a:lnTo>
                  <a:pt x="0" y="1468408"/>
                </a:lnTo>
                <a:lnTo>
                  <a:pt x="0" y="0"/>
                </a:lnTo>
                <a:close/>
              </a:path>
            </a:pathLst>
          </a:custGeom>
          <a:blipFill>
            <a:blip r:embed="rId9">
              <a:extLst>
                <a:ext uri="{96DAC541-7B7A-43D3-8B79-37D633B846F1}">
                  <asvg:svgBlip xmlns:asvg="http://schemas.microsoft.com/office/drawing/2016/SVG/main" r:embed="rId10"/>
                </a:ext>
              </a:extLst>
            </a:blip>
            <a:stretch>
              <a:fillRect l="-101042" t="-84932" r="0" b="-11017"/>
            </a:stretch>
          </a:blipFill>
        </p:spPr>
      </p:sp>
      <p:sp>
        <p:nvSpPr>
          <p:cNvPr name="Freeform 16" id="16"/>
          <p:cNvSpPr/>
          <p:nvPr/>
        </p:nvSpPr>
        <p:spPr>
          <a:xfrm flipH="false" flipV="false" rot="0">
            <a:off x="1654792" y="4604261"/>
            <a:ext cx="1033001" cy="1078478"/>
          </a:xfrm>
          <a:custGeom>
            <a:avLst/>
            <a:gdLst/>
            <a:ahLst/>
            <a:cxnLst/>
            <a:rect r="r" b="b" t="t" l="l"/>
            <a:pathLst>
              <a:path h="1078478" w="1033001">
                <a:moveTo>
                  <a:pt x="0" y="0"/>
                </a:moveTo>
                <a:lnTo>
                  <a:pt x="1033001" y="0"/>
                </a:lnTo>
                <a:lnTo>
                  <a:pt x="1033001" y="1078478"/>
                </a:lnTo>
                <a:lnTo>
                  <a:pt x="0" y="1078478"/>
                </a:lnTo>
                <a:lnTo>
                  <a:pt x="0" y="0"/>
                </a:lnTo>
                <a:close/>
              </a:path>
            </a:pathLst>
          </a:custGeom>
          <a:blipFill>
            <a:blip r:embed="rId9">
              <a:extLst>
                <a:ext uri="{96DAC541-7B7A-43D3-8B79-37D633B846F1}">
                  <asvg:svgBlip xmlns:asvg="http://schemas.microsoft.com/office/drawing/2016/SVG/main" r:embed="rId10"/>
                </a:ext>
              </a:extLst>
            </a:blip>
            <a:stretch>
              <a:fillRect l="-101042" t="-84932" r="0" b="-11017"/>
            </a:stretch>
          </a:blipFill>
        </p:spPr>
      </p:sp>
      <p:grpSp>
        <p:nvGrpSpPr>
          <p:cNvPr name="Group 17" id="17"/>
          <p:cNvGrpSpPr/>
          <p:nvPr/>
        </p:nvGrpSpPr>
        <p:grpSpPr>
          <a:xfrm rot="0">
            <a:off x="1931042" y="1028700"/>
            <a:ext cx="2926652" cy="2865432"/>
            <a:chOff x="0" y="0"/>
            <a:chExt cx="3902202" cy="3820576"/>
          </a:xfrm>
        </p:grpSpPr>
        <p:sp>
          <p:nvSpPr>
            <p:cNvPr name="Freeform 18" id="18"/>
            <p:cNvSpPr/>
            <p:nvPr/>
          </p:nvSpPr>
          <p:spPr>
            <a:xfrm flipH="false" flipV="false" rot="-3636955">
              <a:off x="587174" y="439152"/>
              <a:ext cx="2727855" cy="2942271"/>
            </a:xfrm>
            <a:custGeom>
              <a:avLst/>
              <a:gdLst/>
              <a:ahLst/>
              <a:cxnLst/>
              <a:rect r="r" b="b" t="t" l="l"/>
              <a:pathLst>
                <a:path h="2942271" w="2727855">
                  <a:moveTo>
                    <a:pt x="0" y="0"/>
                  </a:moveTo>
                  <a:lnTo>
                    <a:pt x="2727854" y="0"/>
                  </a:lnTo>
                  <a:lnTo>
                    <a:pt x="2727854" y="2942272"/>
                  </a:lnTo>
                  <a:lnTo>
                    <a:pt x="0" y="2942272"/>
                  </a:lnTo>
                  <a:lnTo>
                    <a:pt x="0" y="0"/>
                  </a:lnTo>
                  <a:close/>
                </a:path>
              </a:pathLst>
            </a:custGeom>
            <a:blipFill>
              <a:blip r:embed="rId11"/>
              <a:stretch>
                <a:fillRect l="0" t="0" r="0" b="0"/>
              </a:stretch>
            </a:blipFill>
          </p:spPr>
        </p:sp>
        <p:sp>
          <p:nvSpPr>
            <p:cNvPr name="Freeform 19" id="19"/>
            <p:cNvSpPr/>
            <p:nvPr/>
          </p:nvSpPr>
          <p:spPr>
            <a:xfrm flipH="false" flipV="false" rot="0">
              <a:off x="810223" y="964749"/>
              <a:ext cx="1997673" cy="2005192"/>
            </a:xfrm>
            <a:custGeom>
              <a:avLst/>
              <a:gdLst/>
              <a:ahLst/>
              <a:cxnLst/>
              <a:rect r="r" b="b" t="t" l="l"/>
              <a:pathLst>
                <a:path h="2005192" w="1997673">
                  <a:moveTo>
                    <a:pt x="0" y="0"/>
                  </a:moveTo>
                  <a:lnTo>
                    <a:pt x="1997673" y="0"/>
                  </a:lnTo>
                  <a:lnTo>
                    <a:pt x="1997673" y="2005193"/>
                  </a:lnTo>
                  <a:lnTo>
                    <a:pt x="0" y="200519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0" id="20"/>
            <p:cNvSpPr/>
            <p:nvPr/>
          </p:nvSpPr>
          <p:spPr>
            <a:xfrm flipH="false" flipV="false" rot="0">
              <a:off x="338077" y="1469127"/>
              <a:ext cx="2333783" cy="1169809"/>
            </a:xfrm>
            <a:custGeom>
              <a:avLst/>
              <a:gdLst/>
              <a:ahLst/>
              <a:cxnLst/>
              <a:rect r="r" b="b" t="t" l="l"/>
              <a:pathLst>
                <a:path h="1169809" w="2333783">
                  <a:moveTo>
                    <a:pt x="0" y="0"/>
                  </a:moveTo>
                  <a:lnTo>
                    <a:pt x="2333782" y="0"/>
                  </a:lnTo>
                  <a:lnTo>
                    <a:pt x="2333782" y="1169809"/>
                  </a:lnTo>
                  <a:lnTo>
                    <a:pt x="0" y="116980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sp>
        <p:nvSpPr>
          <p:cNvPr name="TextBox 21" id="21"/>
          <p:cNvSpPr txBox="true"/>
          <p:nvPr/>
        </p:nvSpPr>
        <p:spPr>
          <a:xfrm rot="0">
            <a:off x="7075588" y="1474373"/>
            <a:ext cx="4136823" cy="1692030"/>
          </a:xfrm>
          <a:prstGeom prst="rect">
            <a:avLst/>
          </a:prstGeom>
        </p:spPr>
        <p:txBody>
          <a:bodyPr anchor="t" rtlCol="false" tIns="0" lIns="0" bIns="0" rIns="0">
            <a:spAutoFit/>
          </a:bodyPr>
          <a:lstStyle/>
          <a:p>
            <a:pPr algn="ctr">
              <a:lnSpc>
                <a:spcPts val="4515"/>
              </a:lnSpc>
            </a:pPr>
            <a:r>
              <a:rPr lang="en-US" sz="2990">
                <a:solidFill>
                  <a:srgbClr val="493423"/>
                </a:solidFill>
                <a:latin typeface="Monterchi Sans Bold"/>
              </a:rPr>
              <a:t>Muhammad Azka Amarrufli</a:t>
            </a:r>
          </a:p>
          <a:p>
            <a:pPr algn="ctr">
              <a:lnSpc>
                <a:spcPts val="4515"/>
              </a:lnSpc>
            </a:pPr>
            <a:r>
              <a:rPr lang="en-US" sz="2990">
                <a:solidFill>
                  <a:srgbClr val="493423"/>
                </a:solidFill>
                <a:latin typeface="Monterchi Sans Bold"/>
              </a:rPr>
              <a:t>XPPLG 5</a:t>
            </a:r>
          </a:p>
          <a:p>
            <a:pPr algn="ctr">
              <a:lnSpc>
                <a:spcPts val="4515"/>
              </a:lnSpc>
            </a:pPr>
            <a:r>
              <a:rPr lang="en-US" sz="2990">
                <a:solidFill>
                  <a:srgbClr val="493423"/>
                </a:solidFill>
                <a:latin typeface="Monterchi Sans Bold"/>
              </a:rPr>
              <a:t>17</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sp>
        <p:nvSpPr>
          <p:cNvPr name="Freeform 3" id="3"/>
          <p:cNvSpPr/>
          <p:nvPr/>
        </p:nvSpPr>
        <p:spPr>
          <a:xfrm flipH="false" flipV="false" rot="-10800000">
            <a:off x="27179" y="0"/>
            <a:ext cx="17494361" cy="13104867"/>
          </a:xfrm>
          <a:custGeom>
            <a:avLst/>
            <a:gdLst/>
            <a:ahLst/>
            <a:cxnLst/>
            <a:rect r="r" b="b" t="t" l="l"/>
            <a:pathLst>
              <a:path h="13104867" w="17494361">
                <a:moveTo>
                  <a:pt x="0" y="0"/>
                </a:moveTo>
                <a:lnTo>
                  <a:pt x="17494360" y="0"/>
                </a:lnTo>
                <a:lnTo>
                  <a:pt x="17494360" y="13104867"/>
                </a:lnTo>
                <a:lnTo>
                  <a:pt x="0" y="131048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817723" y="-1388190"/>
            <a:ext cx="4285771" cy="12790609"/>
            <a:chOff x="0" y="0"/>
            <a:chExt cx="3263900" cy="9740900"/>
          </a:xfrm>
        </p:grpSpPr>
        <p:sp>
          <p:nvSpPr>
            <p:cNvPr name="Freeform 5" id="5"/>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5"/>
              <a:stretch>
                <a:fillRect l="-99892" t="0" r="-99892" b="0"/>
              </a:stretch>
            </a:blipFill>
          </p:spPr>
        </p:sp>
      </p:grpSp>
      <p:grpSp>
        <p:nvGrpSpPr>
          <p:cNvPr name="Group 6" id="6"/>
          <p:cNvGrpSpPr/>
          <p:nvPr/>
        </p:nvGrpSpPr>
        <p:grpSpPr>
          <a:xfrm rot="-10800000">
            <a:off x="17521539" y="-404016"/>
            <a:ext cx="4285771" cy="12790609"/>
            <a:chOff x="0" y="0"/>
            <a:chExt cx="3263900" cy="9740900"/>
          </a:xfrm>
        </p:grpSpPr>
        <p:sp>
          <p:nvSpPr>
            <p:cNvPr name="Freeform 7" id="7"/>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5"/>
              <a:stretch>
                <a:fillRect l="-99892" t="0" r="-99892" b="0"/>
              </a:stretch>
            </a:blipFill>
          </p:spPr>
        </p:sp>
      </p:grpSp>
      <p:sp>
        <p:nvSpPr>
          <p:cNvPr name="Freeform 8" id="8"/>
          <p:cNvSpPr/>
          <p:nvPr/>
        </p:nvSpPr>
        <p:spPr>
          <a:xfrm flipH="false" flipV="false" rot="0">
            <a:off x="-2817723" y="6816214"/>
            <a:ext cx="5853303" cy="8229600"/>
          </a:xfrm>
          <a:custGeom>
            <a:avLst/>
            <a:gdLst/>
            <a:ahLst/>
            <a:cxnLst/>
            <a:rect r="r" b="b" t="t" l="l"/>
            <a:pathLst>
              <a:path h="8229600" w="5853303">
                <a:moveTo>
                  <a:pt x="0" y="0"/>
                </a:moveTo>
                <a:lnTo>
                  <a:pt x="5853303" y="0"/>
                </a:lnTo>
                <a:lnTo>
                  <a:pt x="5853303" y="8229600"/>
                </a:lnTo>
                <a:lnTo>
                  <a:pt x="0" y="8229600"/>
                </a:lnTo>
                <a:lnTo>
                  <a:pt x="0" y="0"/>
                </a:lnTo>
                <a:close/>
              </a:path>
            </a:pathLst>
          </a:custGeom>
          <a:blipFill>
            <a:blip r:embed="rId6"/>
            <a:stretch>
              <a:fillRect l="0" t="0" r="0" b="0"/>
            </a:stretch>
          </a:blipFill>
        </p:spPr>
      </p:sp>
      <p:sp>
        <p:nvSpPr>
          <p:cNvPr name="Freeform 9" id="9"/>
          <p:cNvSpPr/>
          <p:nvPr/>
        </p:nvSpPr>
        <p:spPr>
          <a:xfrm flipH="false" flipV="false" rot="0">
            <a:off x="15790671" y="5007114"/>
            <a:ext cx="1406488" cy="1468408"/>
          </a:xfrm>
          <a:custGeom>
            <a:avLst/>
            <a:gdLst/>
            <a:ahLst/>
            <a:cxnLst/>
            <a:rect r="r" b="b" t="t" l="l"/>
            <a:pathLst>
              <a:path h="1468408" w="1406488">
                <a:moveTo>
                  <a:pt x="0" y="0"/>
                </a:moveTo>
                <a:lnTo>
                  <a:pt x="1406488" y="0"/>
                </a:lnTo>
                <a:lnTo>
                  <a:pt x="1406488" y="1468408"/>
                </a:lnTo>
                <a:lnTo>
                  <a:pt x="0" y="1468408"/>
                </a:lnTo>
                <a:lnTo>
                  <a:pt x="0" y="0"/>
                </a:lnTo>
                <a:close/>
              </a:path>
            </a:pathLst>
          </a:custGeom>
          <a:blipFill>
            <a:blip r:embed="rId7">
              <a:extLst>
                <a:ext uri="{96DAC541-7B7A-43D3-8B79-37D633B846F1}">
                  <asvg:svgBlip xmlns:asvg="http://schemas.microsoft.com/office/drawing/2016/SVG/main" r:embed="rId8"/>
                </a:ext>
              </a:extLst>
            </a:blip>
            <a:stretch>
              <a:fillRect l="-101042" t="-84932" r="0" b="-11017"/>
            </a:stretch>
          </a:blipFill>
        </p:spPr>
      </p:sp>
      <p:sp>
        <p:nvSpPr>
          <p:cNvPr name="Freeform 10" id="10"/>
          <p:cNvSpPr/>
          <p:nvPr/>
        </p:nvSpPr>
        <p:spPr>
          <a:xfrm flipH="false" flipV="false" rot="0">
            <a:off x="15274171" y="4195924"/>
            <a:ext cx="1033001" cy="1078478"/>
          </a:xfrm>
          <a:custGeom>
            <a:avLst/>
            <a:gdLst/>
            <a:ahLst/>
            <a:cxnLst/>
            <a:rect r="r" b="b" t="t" l="l"/>
            <a:pathLst>
              <a:path h="1078478" w="1033001">
                <a:moveTo>
                  <a:pt x="0" y="0"/>
                </a:moveTo>
                <a:lnTo>
                  <a:pt x="1033001" y="0"/>
                </a:lnTo>
                <a:lnTo>
                  <a:pt x="1033001" y="1078478"/>
                </a:lnTo>
                <a:lnTo>
                  <a:pt x="0" y="1078478"/>
                </a:lnTo>
                <a:lnTo>
                  <a:pt x="0" y="0"/>
                </a:lnTo>
                <a:close/>
              </a:path>
            </a:pathLst>
          </a:custGeom>
          <a:blipFill>
            <a:blip r:embed="rId7">
              <a:extLst>
                <a:ext uri="{96DAC541-7B7A-43D3-8B79-37D633B846F1}">
                  <asvg:svgBlip xmlns:asvg="http://schemas.microsoft.com/office/drawing/2016/SVG/main" r:embed="rId8"/>
                </a:ext>
              </a:extLst>
            </a:blip>
            <a:stretch>
              <a:fillRect l="-101042" t="-84932" r="0" b="-11017"/>
            </a:stretch>
          </a:blipFill>
        </p:spPr>
      </p:sp>
      <p:sp>
        <p:nvSpPr>
          <p:cNvPr name="Freeform 11" id="11"/>
          <p:cNvSpPr/>
          <p:nvPr/>
        </p:nvSpPr>
        <p:spPr>
          <a:xfrm flipH="false" flipV="false" rot="0">
            <a:off x="764804" y="3590941"/>
            <a:ext cx="1406488" cy="1468408"/>
          </a:xfrm>
          <a:custGeom>
            <a:avLst/>
            <a:gdLst/>
            <a:ahLst/>
            <a:cxnLst/>
            <a:rect r="r" b="b" t="t" l="l"/>
            <a:pathLst>
              <a:path h="1468408" w="1406488">
                <a:moveTo>
                  <a:pt x="0" y="0"/>
                </a:moveTo>
                <a:lnTo>
                  <a:pt x="1406488" y="0"/>
                </a:lnTo>
                <a:lnTo>
                  <a:pt x="1406488" y="1468408"/>
                </a:lnTo>
                <a:lnTo>
                  <a:pt x="0" y="1468408"/>
                </a:lnTo>
                <a:lnTo>
                  <a:pt x="0" y="0"/>
                </a:lnTo>
                <a:close/>
              </a:path>
            </a:pathLst>
          </a:custGeom>
          <a:blipFill>
            <a:blip r:embed="rId7">
              <a:extLst>
                <a:ext uri="{96DAC541-7B7A-43D3-8B79-37D633B846F1}">
                  <asvg:svgBlip xmlns:asvg="http://schemas.microsoft.com/office/drawing/2016/SVG/main" r:embed="rId8"/>
                </a:ext>
              </a:extLst>
            </a:blip>
            <a:stretch>
              <a:fillRect l="-101042" t="-84932" r="0" b="-11017"/>
            </a:stretch>
          </a:blipFill>
        </p:spPr>
      </p:sp>
      <p:sp>
        <p:nvSpPr>
          <p:cNvPr name="Freeform 12" id="12"/>
          <p:cNvSpPr/>
          <p:nvPr/>
        </p:nvSpPr>
        <p:spPr>
          <a:xfrm flipH="false" flipV="false" rot="0">
            <a:off x="1654792" y="4604261"/>
            <a:ext cx="1033001" cy="1078478"/>
          </a:xfrm>
          <a:custGeom>
            <a:avLst/>
            <a:gdLst/>
            <a:ahLst/>
            <a:cxnLst/>
            <a:rect r="r" b="b" t="t" l="l"/>
            <a:pathLst>
              <a:path h="1078478" w="1033001">
                <a:moveTo>
                  <a:pt x="0" y="0"/>
                </a:moveTo>
                <a:lnTo>
                  <a:pt x="1033001" y="0"/>
                </a:lnTo>
                <a:lnTo>
                  <a:pt x="1033001" y="1078478"/>
                </a:lnTo>
                <a:lnTo>
                  <a:pt x="0" y="1078478"/>
                </a:lnTo>
                <a:lnTo>
                  <a:pt x="0" y="0"/>
                </a:lnTo>
                <a:close/>
              </a:path>
            </a:pathLst>
          </a:custGeom>
          <a:blipFill>
            <a:blip r:embed="rId7">
              <a:extLst>
                <a:ext uri="{96DAC541-7B7A-43D3-8B79-37D633B846F1}">
                  <asvg:svgBlip xmlns:asvg="http://schemas.microsoft.com/office/drawing/2016/SVG/main" r:embed="rId8"/>
                </a:ext>
              </a:extLst>
            </a:blip>
            <a:stretch>
              <a:fillRect l="-101042" t="-84932" r="0" b="-11017"/>
            </a:stretch>
          </a:blipFill>
        </p:spPr>
      </p:sp>
      <p:grpSp>
        <p:nvGrpSpPr>
          <p:cNvPr name="Group 13" id="13"/>
          <p:cNvGrpSpPr/>
          <p:nvPr/>
        </p:nvGrpSpPr>
        <p:grpSpPr>
          <a:xfrm rot="0">
            <a:off x="0" y="-404016"/>
            <a:ext cx="2926652" cy="2865432"/>
            <a:chOff x="0" y="0"/>
            <a:chExt cx="3902202" cy="3820576"/>
          </a:xfrm>
        </p:grpSpPr>
        <p:sp>
          <p:nvSpPr>
            <p:cNvPr name="Freeform 14" id="14"/>
            <p:cNvSpPr/>
            <p:nvPr/>
          </p:nvSpPr>
          <p:spPr>
            <a:xfrm flipH="false" flipV="false" rot="-3636955">
              <a:off x="587174" y="439152"/>
              <a:ext cx="2727855" cy="2942271"/>
            </a:xfrm>
            <a:custGeom>
              <a:avLst/>
              <a:gdLst/>
              <a:ahLst/>
              <a:cxnLst/>
              <a:rect r="r" b="b" t="t" l="l"/>
              <a:pathLst>
                <a:path h="2942271" w="2727855">
                  <a:moveTo>
                    <a:pt x="0" y="0"/>
                  </a:moveTo>
                  <a:lnTo>
                    <a:pt x="2727854" y="0"/>
                  </a:lnTo>
                  <a:lnTo>
                    <a:pt x="2727854" y="2942272"/>
                  </a:lnTo>
                  <a:lnTo>
                    <a:pt x="0" y="2942272"/>
                  </a:lnTo>
                  <a:lnTo>
                    <a:pt x="0" y="0"/>
                  </a:lnTo>
                  <a:close/>
                </a:path>
              </a:pathLst>
            </a:custGeom>
            <a:blipFill>
              <a:blip r:embed="rId9"/>
              <a:stretch>
                <a:fillRect l="0" t="0" r="0" b="0"/>
              </a:stretch>
            </a:blipFill>
          </p:spPr>
        </p:sp>
        <p:sp>
          <p:nvSpPr>
            <p:cNvPr name="Freeform 15" id="15"/>
            <p:cNvSpPr/>
            <p:nvPr/>
          </p:nvSpPr>
          <p:spPr>
            <a:xfrm flipH="false" flipV="false" rot="0">
              <a:off x="810223" y="964749"/>
              <a:ext cx="1997673" cy="2005192"/>
            </a:xfrm>
            <a:custGeom>
              <a:avLst/>
              <a:gdLst/>
              <a:ahLst/>
              <a:cxnLst/>
              <a:rect r="r" b="b" t="t" l="l"/>
              <a:pathLst>
                <a:path h="2005192" w="1997673">
                  <a:moveTo>
                    <a:pt x="0" y="0"/>
                  </a:moveTo>
                  <a:lnTo>
                    <a:pt x="1997673" y="0"/>
                  </a:lnTo>
                  <a:lnTo>
                    <a:pt x="1997673" y="2005193"/>
                  </a:lnTo>
                  <a:lnTo>
                    <a:pt x="0" y="200519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6" id="16"/>
            <p:cNvSpPr/>
            <p:nvPr/>
          </p:nvSpPr>
          <p:spPr>
            <a:xfrm flipH="false" flipV="false" rot="0">
              <a:off x="338077" y="1469127"/>
              <a:ext cx="2333783" cy="1169809"/>
            </a:xfrm>
            <a:custGeom>
              <a:avLst/>
              <a:gdLst/>
              <a:ahLst/>
              <a:cxnLst/>
              <a:rect r="r" b="b" t="t" l="l"/>
              <a:pathLst>
                <a:path h="1169809" w="2333783">
                  <a:moveTo>
                    <a:pt x="0" y="0"/>
                  </a:moveTo>
                  <a:lnTo>
                    <a:pt x="2333782" y="0"/>
                  </a:lnTo>
                  <a:lnTo>
                    <a:pt x="2333782" y="1169809"/>
                  </a:lnTo>
                  <a:lnTo>
                    <a:pt x="0" y="116980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sp>
        <p:nvSpPr>
          <p:cNvPr name="Freeform 17" id="17"/>
          <p:cNvSpPr/>
          <p:nvPr/>
        </p:nvSpPr>
        <p:spPr>
          <a:xfrm flipH="true" flipV="false" rot="-9606859">
            <a:off x="15995441" y="-5221293"/>
            <a:ext cx="5853303" cy="8229600"/>
          </a:xfrm>
          <a:custGeom>
            <a:avLst/>
            <a:gdLst/>
            <a:ahLst/>
            <a:cxnLst/>
            <a:rect r="r" b="b" t="t" l="l"/>
            <a:pathLst>
              <a:path h="8229600" w="5853303">
                <a:moveTo>
                  <a:pt x="5853303" y="0"/>
                </a:moveTo>
                <a:lnTo>
                  <a:pt x="0" y="0"/>
                </a:lnTo>
                <a:lnTo>
                  <a:pt x="0" y="8229600"/>
                </a:lnTo>
                <a:lnTo>
                  <a:pt x="5853303" y="8229600"/>
                </a:lnTo>
                <a:lnTo>
                  <a:pt x="5853303" y="0"/>
                </a:lnTo>
                <a:close/>
              </a:path>
            </a:pathLst>
          </a:custGeom>
          <a:blipFill>
            <a:blip r:embed="rId6"/>
            <a:stretch>
              <a:fillRect l="0" t="0" r="0" b="0"/>
            </a:stretch>
          </a:blipFill>
        </p:spPr>
      </p:sp>
      <p:sp>
        <p:nvSpPr>
          <p:cNvPr name="Freeform 18" id="18"/>
          <p:cNvSpPr/>
          <p:nvPr/>
        </p:nvSpPr>
        <p:spPr>
          <a:xfrm flipH="false" flipV="false" rot="0">
            <a:off x="2687793" y="2171650"/>
            <a:ext cx="12698350" cy="7139336"/>
          </a:xfrm>
          <a:custGeom>
            <a:avLst/>
            <a:gdLst/>
            <a:ahLst/>
            <a:cxnLst/>
            <a:rect r="r" b="b" t="t" l="l"/>
            <a:pathLst>
              <a:path h="7139336" w="12698350">
                <a:moveTo>
                  <a:pt x="0" y="0"/>
                </a:moveTo>
                <a:lnTo>
                  <a:pt x="12698349" y="0"/>
                </a:lnTo>
                <a:lnTo>
                  <a:pt x="12698349" y="7139336"/>
                </a:lnTo>
                <a:lnTo>
                  <a:pt x="0" y="7139336"/>
                </a:lnTo>
                <a:lnTo>
                  <a:pt x="0" y="0"/>
                </a:lnTo>
                <a:close/>
              </a:path>
            </a:pathLst>
          </a:custGeom>
          <a:blipFill>
            <a:blip r:embed="rId14"/>
            <a:stretch>
              <a:fillRect l="0" t="0" r="0" b="0"/>
            </a:stretch>
          </a:blipFill>
        </p:spPr>
      </p:sp>
      <p:sp>
        <p:nvSpPr>
          <p:cNvPr name="TextBox 19" id="19"/>
          <p:cNvSpPr txBox="true"/>
          <p:nvPr/>
        </p:nvSpPr>
        <p:spPr>
          <a:xfrm rot="0">
            <a:off x="5215029" y="1189004"/>
            <a:ext cx="7817197" cy="828836"/>
          </a:xfrm>
          <a:prstGeom prst="rect">
            <a:avLst/>
          </a:prstGeom>
        </p:spPr>
        <p:txBody>
          <a:bodyPr anchor="t" rtlCol="false" tIns="0" lIns="0" bIns="0" rIns="0">
            <a:spAutoFit/>
          </a:bodyPr>
          <a:lstStyle/>
          <a:p>
            <a:pPr algn="ctr">
              <a:lnSpc>
                <a:spcPts val="6019"/>
              </a:lnSpc>
            </a:pPr>
            <a:r>
              <a:rPr lang="en-US" sz="6142">
                <a:solidFill>
                  <a:srgbClr val="493423"/>
                </a:solidFill>
                <a:latin typeface="Obra Letra Bold"/>
              </a:rPr>
              <a:t>Jenis Cloud Computing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sp>
        <p:nvSpPr>
          <p:cNvPr name="Freeform 3" id="3"/>
          <p:cNvSpPr/>
          <p:nvPr/>
        </p:nvSpPr>
        <p:spPr>
          <a:xfrm flipH="false" flipV="false" rot="-10800000">
            <a:off x="27179" y="0"/>
            <a:ext cx="17494361" cy="13104867"/>
          </a:xfrm>
          <a:custGeom>
            <a:avLst/>
            <a:gdLst/>
            <a:ahLst/>
            <a:cxnLst/>
            <a:rect r="r" b="b" t="t" l="l"/>
            <a:pathLst>
              <a:path h="13104867" w="17494361">
                <a:moveTo>
                  <a:pt x="0" y="0"/>
                </a:moveTo>
                <a:lnTo>
                  <a:pt x="17494360" y="0"/>
                </a:lnTo>
                <a:lnTo>
                  <a:pt x="17494360" y="13104867"/>
                </a:lnTo>
                <a:lnTo>
                  <a:pt x="0" y="131048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817723" y="-1388190"/>
            <a:ext cx="4285771" cy="12790609"/>
            <a:chOff x="0" y="0"/>
            <a:chExt cx="3263900" cy="9740900"/>
          </a:xfrm>
        </p:grpSpPr>
        <p:sp>
          <p:nvSpPr>
            <p:cNvPr name="Freeform 5" id="5"/>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5"/>
              <a:stretch>
                <a:fillRect l="-99892" t="0" r="-99892" b="0"/>
              </a:stretch>
            </a:blipFill>
          </p:spPr>
        </p:sp>
      </p:grpSp>
      <p:grpSp>
        <p:nvGrpSpPr>
          <p:cNvPr name="Group 6" id="6"/>
          <p:cNvGrpSpPr/>
          <p:nvPr/>
        </p:nvGrpSpPr>
        <p:grpSpPr>
          <a:xfrm rot="-10800000">
            <a:off x="17521539" y="-404016"/>
            <a:ext cx="4285771" cy="12790609"/>
            <a:chOff x="0" y="0"/>
            <a:chExt cx="3263900" cy="9740900"/>
          </a:xfrm>
        </p:grpSpPr>
        <p:sp>
          <p:nvSpPr>
            <p:cNvPr name="Freeform 7" id="7"/>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5"/>
              <a:stretch>
                <a:fillRect l="-99892" t="0" r="-99892" b="0"/>
              </a:stretch>
            </a:blipFill>
          </p:spPr>
        </p:sp>
      </p:grpSp>
      <p:sp>
        <p:nvSpPr>
          <p:cNvPr name="TextBox 8" id="8"/>
          <p:cNvSpPr txBox="true"/>
          <p:nvPr/>
        </p:nvSpPr>
        <p:spPr>
          <a:xfrm rot="0">
            <a:off x="2140616" y="2415283"/>
            <a:ext cx="14166555" cy="6630162"/>
          </a:xfrm>
          <a:prstGeom prst="rect">
            <a:avLst/>
          </a:prstGeom>
        </p:spPr>
        <p:txBody>
          <a:bodyPr anchor="t" rtlCol="false" tIns="0" lIns="0" bIns="0" rIns="0">
            <a:spAutoFit/>
          </a:bodyPr>
          <a:lstStyle/>
          <a:p>
            <a:pPr algn="just">
              <a:lnSpc>
                <a:spcPts val="4704"/>
              </a:lnSpc>
            </a:pPr>
            <a:r>
              <a:rPr lang="en-US" sz="4800">
                <a:solidFill>
                  <a:srgbClr val="493423"/>
                </a:solidFill>
                <a:latin typeface="Obra Letra Bold"/>
              </a:rPr>
              <a:t>Ada tiga jenis utama cloud computing:</a:t>
            </a:r>
          </a:p>
          <a:p>
            <a:pPr algn="just">
              <a:lnSpc>
                <a:spcPts val="4704"/>
              </a:lnSpc>
            </a:pPr>
            <a:r>
              <a:rPr lang="en-US" sz="4800">
                <a:solidFill>
                  <a:srgbClr val="493423"/>
                </a:solidFill>
                <a:latin typeface="Obra Letra Bold"/>
              </a:rPr>
              <a:t>1. Infrastructure as a Service (IaaS): Menyediakan infrastruktur seperti penyimpanan data dalam server penyedia layanan.</a:t>
            </a:r>
          </a:p>
          <a:p>
            <a:pPr algn="just">
              <a:lnSpc>
                <a:spcPts val="4704"/>
              </a:lnSpc>
            </a:pPr>
            <a:r>
              <a:rPr lang="en-US" sz="4800">
                <a:solidFill>
                  <a:srgbClr val="493423"/>
                </a:solidFill>
                <a:latin typeface="Obra Letra Bold"/>
              </a:rPr>
              <a:t>2. Platform as a Service (PaaS): Menyediakan lingkungan untuk membuat aplikasi, termasuk sistem operasi, database, dan framework.</a:t>
            </a:r>
          </a:p>
          <a:p>
            <a:pPr algn="just">
              <a:lnSpc>
                <a:spcPts val="4704"/>
              </a:lnSpc>
            </a:pPr>
            <a:r>
              <a:rPr lang="en-US" sz="4800">
                <a:solidFill>
                  <a:srgbClr val="493423"/>
                </a:solidFill>
                <a:latin typeface="Obra Letra Bold"/>
              </a:rPr>
              <a:t>3. Software as a Service (SaaS): Menyediakan aplikasi yang sudah jadi dan dapat digunakan langsung, seperti Google Drive atau Dropbox.</a:t>
            </a:r>
          </a:p>
          <a:p>
            <a:pPr algn="just">
              <a:lnSpc>
                <a:spcPts val="4704"/>
              </a:lnSpc>
            </a:pPr>
          </a:p>
        </p:txBody>
      </p:sp>
      <p:sp>
        <p:nvSpPr>
          <p:cNvPr name="Freeform 9" id="9"/>
          <p:cNvSpPr/>
          <p:nvPr/>
        </p:nvSpPr>
        <p:spPr>
          <a:xfrm flipH="false" flipV="false" rot="0">
            <a:off x="-2817723" y="6816214"/>
            <a:ext cx="5853303" cy="8229600"/>
          </a:xfrm>
          <a:custGeom>
            <a:avLst/>
            <a:gdLst/>
            <a:ahLst/>
            <a:cxnLst/>
            <a:rect r="r" b="b" t="t" l="l"/>
            <a:pathLst>
              <a:path h="8229600" w="5853303">
                <a:moveTo>
                  <a:pt x="0" y="0"/>
                </a:moveTo>
                <a:lnTo>
                  <a:pt x="5853303" y="0"/>
                </a:lnTo>
                <a:lnTo>
                  <a:pt x="5853303" y="8229600"/>
                </a:lnTo>
                <a:lnTo>
                  <a:pt x="0" y="8229600"/>
                </a:lnTo>
                <a:lnTo>
                  <a:pt x="0" y="0"/>
                </a:lnTo>
                <a:close/>
              </a:path>
            </a:pathLst>
          </a:custGeom>
          <a:blipFill>
            <a:blip r:embed="rId6"/>
            <a:stretch>
              <a:fillRect l="0" t="0" r="0" b="0"/>
            </a:stretch>
          </a:blipFill>
        </p:spPr>
      </p:sp>
      <p:sp>
        <p:nvSpPr>
          <p:cNvPr name="Freeform 10" id="10"/>
          <p:cNvSpPr/>
          <p:nvPr/>
        </p:nvSpPr>
        <p:spPr>
          <a:xfrm flipH="false" flipV="false" rot="0">
            <a:off x="15790671" y="5007114"/>
            <a:ext cx="1406488" cy="1468408"/>
          </a:xfrm>
          <a:custGeom>
            <a:avLst/>
            <a:gdLst/>
            <a:ahLst/>
            <a:cxnLst/>
            <a:rect r="r" b="b" t="t" l="l"/>
            <a:pathLst>
              <a:path h="1468408" w="1406488">
                <a:moveTo>
                  <a:pt x="0" y="0"/>
                </a:moveTo>
                <a:lnTo>
                  <a:pt x="1406488" y="0"/>
                </a:lnTo>
                <a:lnTo>
                  <a:pt x="1406488" y="1468408"/>
                </a:lnTo>
                <a:lnTo>
                  <a:pt x="0" y="1468408"/>
                </a:lnTo>
                <a:lnTo>
                  <a:pt x="0" y="0"/>
                </a:lnTo>
                <a:close/>
              </a:path>
            </a:pathLst>
          </a:custGeom>
          <a:blipFill>
            <a:blip r:embed="rId7">
              <a:extLst>
                <a:ext uri="{96DAC541-7B7A-43D3-8B79-37D633B846F1}">
                  <asvg:svgBlip xmlns:asvg="http://schemas.microsoft.com/office/drawing/2016/SVG/main" r:embed="rId8"/>
                </a:ext>
              </a:extLst>
            </a:blip>
            <a:stretch>
              <a:fillRect l="-101042" t="-84932" r="0" b="-11017"/>
            </a:stretch>
          </a:blipFill>
        </p:spPr>
      </p:sp>
      <p:sp>
        <p:nvSpPr>
          <p:cNvPr name="Freeform 11" id="11"/>
          <p:cNvSpPr/>
          <p:nvPr/>
        </p:nvSpPr>
        <p:spPr>
          <a:xfrm flipH="false" flipV="false" rot="0">
            <a:off x="15274171" y="4195924"/>
            <a:ext cx="1033001" cy="1078478"/>
          </a:xfrm>
          <a:custGeom>
            <a:avLst/>
            <a:gdLst/>
            <a:ahLst/>
            <a:cxnLst/>
            <a:rect r="r" b="b" t="t" l="l"/>
            <a:pathLst>
              <a:path h="1078478" w="1033001">
                <a:moveTo>
                  <a:pt x="0" y="0"/>
                </a:moveTo>
                <a:lnTo>
                  <a:pt x="1033001" y="0"/>
                </a:lnTo>
                <a:lnTo>
                  <a:pt x="1033001" y="1078478"/>
                </a:lnTo>
                <a:lnTo>
                  <a:pt x="0" y="1078478"/>
                </a:lnTo>
                <a:lnTo>
                  <a:pt x="0" y="0"/>
                </a:lnTo>
                <a:close/>
              </a:path>
            </a:pathLst>
          </a:custGeom>
          <a:blipFill>
            <a:blip r:embed="rId7">
              <a:extLst>
                <a:ext uri="{96DAC541-7B7A-43D3-8B79-37D633B846F1}">
                  <asvg:svgBlip xmlns:asvg="http://schemas.microsoft.com/office/drawing/2016/SVG/main" r:embed="rId8"/>
                </a:ext>
              </a:extLst>
            </a:blip>
            <a:stretch>
              <a:fillRect l="-101042" t="-84932" r="0" b="-11017"/>
            </a:stretch>
          </a:blipFill>
        </p:spPr>
      </p:sp>
      <p:sp>
        <p:nvSpPr>
          <p:cNvPr name="Freeform 12" id="12"/>
          <p:cNvSpPr/>
          <p:nvPr/>
        </p:nvSpPr>
        <p:spPr>
          <a:xfrm flipH="false" flipV="false" rot="0">
            <a:off x="764804" y="3590941"/>
            <a:ext cx="1406488" cy="1468408"/>
          </a:xfrm>
          <a:custGeom>
            <a:avLst/>
            <a:gdLst/>
            <a:ahLst/>
            <a:cxnLst/>
            <a:rect r="r" b="b" t="t" l="l"/>
            <a:pathLst>
              <a:path h="1468408" w="1406488">
                <a:moveTo>
                  <a:pt x="0" y="0"/>
                </a:moveTo>
                <a:lnTo>
                  <a:pt x="1406488" y="0"/>
                </a:lnTo>
                <a:lnTo>
                  <a:pt x="1406488" y="1468408"/>
                </a:lnTo>
                <a:lnTo>
                  <a:pt x="0" y="1468408"/>
                </a:lnTo>
                <a:lnTo>
                  <a:pt x="0" y="0"/>
                </a:lnTo>
                <a:close/>
              </a:path>
            </a:pathLst>
          </a:custGeom>
          <a:blipFill>
            <a:blip r:embed="rId7">
              <a:extLst>
                <a:ext uri="{96DAC541-7B7A-43D3-8B79-37D633B846F1}">
                  <asvg:svgBlip xmlns:asvg="http://schemas.microsoft.com/office/drawing/2016/SVG/main" r:embed="rId8"/>
                </a:ext>
              </a:extLst>
            </a:blip>
            <a:stretch>
              <a:fillRect l="-101042" t="-84932" r="0" b="-11017"/>
            </a:stretch>
          </a:blipFill>
        </p:spPr>
      </p:sp>
      <p:sp>
        <p:nvSpPr>
          <p:cNvPr name="Freeform 13" id="13"/>
          <p:cNvSpPr/>
          <p:nvPr/>
        </p:nvSpPr>
        <p:spPr>
          <a:xfrm flipH="false" flipV="false" rot="0">
            <a:off x="1654792" y="4604261"/>
            <a:ext cx="1033001" cy="1078478"/>
          </a:xfrm>
          <a:custGeom>
            <a:avLst/>
            <a:gdLst/>
            <a:ahLst/>
            <a:cxnLst/>
            <a:rect r="r" b="b" t="t" l="l"/>
            <a:pathLst>
              <a:path h="1078478" w="1033001">
                <a:moveTo>
                  <a:pt x="0" y="0"/>
                </a:moveTo>
                <a:lnTo>
                  <a:pt x="1033001" y="0"/>
                </a:lnTo>
                <a:lnTo>
                  <a:pt x="1033001" y="1078478"/>
                </a:lnTo>
                <a:lnTo>
                  <a:pt x="0" y="1078478"/>
                </a:lnTo>
                <a:lnTo>
                  <a:pt x="0" y="0"/>
                </a:lnTo>
                <a:close/>
              </a:path>
            </a:pathLst>
          </a:custGeom>
          <a:blipFill>
            <a:blip r:embed="rId7">
              <a:extLst>
                <a:ext uri="{96DAC541-7B7A-43D3-8B79-37D633B846F1}">
                  <asvg:svgBlip xmlns:asvg="http://schemas.microsoft.com/office/drawing/2016/SVG/main" r:embed="rId8"/>
                </a:ext>
              </a:extLst>
            </a:blip>
            <a:stretch>
              <a:fillRect l="-101042" t="-84932" r="0" b="-11017"/>
            </a:stretch>
          </a:blipFill>
        </p:spPr>
      </p:sp>
      <p:grpSp>
        <p:nvGrpSpPr>
          <p:cNvPr name="Group 14" id="14"/>
          <p:cNvGrpSpPr/>
          <p:nvPr/>
        </p:nvGrpSpPr>
        <p:grpSpPr>
          <a:xfrm rot="0">
            <a:off x="0" y="-404016"/>
            <a:ext cx="2926652" cy="2865432"/>
            <a:chOff x="0" y="0"/>
            <a:chExt cx="3902202" cy="3820576"/>
          </a:xfrm>
        </p:grpSpPr>
        <p:sp>
          <p:nvSpPr>
            <p:cNvPr name="Freeform 15" id="15"/>
            <p:cNvSpPr/>
            <p:nvPr/>
          </p:nvSpPr>
          <p:spPr>
            <a:xfrm flipH="false" flipV="false" rot="-3636955">
              <a:off x="587174" y="439152"/>
              <a:ext cx="2727855" cy="2942271"/>
            </a:xfrm>
            <a:custGeom>
              <a:avLst/>
              <a:gdLst/>
              <a:ahLst/>
              <a:cxnLst/>
              <a:rect r="r" b="b" t="t" l="l"/>
              <a:pathLst>
                <a:path h="2942271" w="2727855">
                  <a:moveTo>
                    <a:pt x="0" y="0"/>
                  </a:moveTo>
                  <a:lnTo>
                    <a:pt x="2727854" y="0"/>
                  </a:lnTo>
                  <a:lnTo>
                    <a:pt x="2727854" y="2942272"/>
                  </a:lnTo>
                  <a:lnTo>
                    <a:pt x="0" y="2942272"/>
                  </a:lnTo>
                  <a:lnTo>
                    <a:pt x="0" y="0"/>
                  </a:lnTo>
                  <a:close/>
                </a:path>
              </a:pathLst>
            </a:custGeom>
            <a:blipFill>
              <a:blip r:embed="rId9"/>
              <a:stretch>
                <a:fillRect l="0" t="0" r="0" b="0"/>
              </a:stretch>
            </a:blipFill>
          </p:spPr>
        </p:sp>
        <p:sp>
          <p:nvSpPr>
            <p:cNvPr name="Freeform 16" id="16"/>
            <p:cNvSpPr/>
            <p:nvPr/>
          </p:nvSpPr>
          <p:spPr>
            <a:xfrm flipH="false" flipV="false" rot="0">
              <a:off x="810223" y="964749"/>
              <a:ext cx="1997673" cy="2005192"/>
            </a:xfrm>
            <a:custGeom>
              <a:avLst/>
              <a:gdLst/>
              <a:ahLst/>
              <a:cxnLst/>
              <a:rect r="r" b="b" t="t" l="l"/>
              <a:pathLst>
                <a:path h="2005192" w="1997673">
                  <a:moveTo>
                    <a:pt x="0" y="0"/>
                  </a:moveTo>
                  <a:lnTo>
                    <a:pt x="1997673" y="0"/>
                  </a:lnTo>
                  <a:lnTo>
                    <a:pt x="1997673" y="2005193"/>
                  </a:lnTo>
                  <a:lnTo>
                    <a:pt x="0" y="200519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0">
              <a:off x="338077" y="1469127"/>
              <a:ext cx="2333783" cy="1169809"/>
            </a:xfrm>
            <a:custGeom>
              <a:avLst/>
              <a:gdLst/>
              <a:ahLst/>
              <a:cxnLst/>
              <a:rect r="r" b="b" t="t" l="l"/>
              <a:pathLst>
                <a:path h="1169809" w="2333783">
                  <a:moveTo>
                    <a:pt x="0" y="0"/>
                  </a:moveTo>
                  <a:lnTo>
                    <a:pt x="2333782" y="0"/>
                  </a:lnTo>
                  <a:lnTo>
                    <a:pt x="2333782" y="1169809"/>
                  </a:lnTo>
                  <a:lnTo>
                    <a:pt x="0" y="116980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sp>
        <p:nvSpPr>
          <p:cNvPr name="Freeform 18" id="18"/>
          <p:cNvSpPr/>
          <p:nvPr/>
        </p:nvSpPr>
        <p:spPr>
          <a:xfrm flipH="true" flipV="false" rot="-9606859">
            <a:off x="15995441" y="-5221293"/>
            <a:ext cx="5853303" cy="8229600"/>
          </a:xfrm>
          <a:custGeom>
            <a:avLst/>
            <a:gdLst/>
            <a:ahLst/>
            <a:cxnLst/>
            <a:rect r="r" b="b" t="t" l="l"/>
            <a:pathLst>
              <a:path h="8229600" w="5853303">
                <a:moveTo>
                  <a:pt x="5853303" y="0"/>
                </a:moveTo>
                <a:lnTo>
                  <a:pt x="0" y="0"/>
                </a:lnTo>
                <a:lnTo>
                  <a:pt x="0" y="8229600"/>
                </a:lnTo>
                <a:lnTo>
                  <a:pt x="5853303" y="8229600"/>
                </a:lnTo>
                <a:lnTo>
                  <a:pt x="5853303" y="0"/>
                </a:lnTo>
                <a:close/>
              </a:path>
            </a:pathLst>
          </a:custGeom>
          <a:blipFill>
            <a:blip r:embed="rId6"/>
            <a:stretch>
              <a:fillRect l="0" t="0" r="0" b="0"/>
            </a:stretch>
          </a:blipFill>
        </p:spPr>
      </p:sp>
      <p:sp>
        <p:nvSpPr>
          <p:cNvPr name="TextBox 19" id="19"/>
          <p:cNvSpPr txBox="true"/>
          <p:nvPr/>
        </p:nvSpPr>
        <p:spPr>
          <a:xfrm rot="0">
            <a:off x="5215029" y="1189004"/>
            <a:ext cx="7817197" cy="828836"/>
          </a:xfrm>
          <a:prstGeom prst="rect">
            <a:avLst/>
          </a:prstGeom>
        </p:spPr>
        <p:txBody>
          <a:bodyPr anchor="t" rtlCol="false" tIns="0" lIns="0" bIns="0" rIns="0">
            <a:spAutoFit/>
          </a:bodyPr>
          <a:lstStyle/>
          <a:p>
            <a:pPr algn="ctr">
              <a:lnSpc>
                <a:spcPts val="6019"/>
              </a:lnSpc>
            </a:pPr>
            <a:r>
              <a:rPr lang="en-US" sz="6142">
                <a:solidFill>
                  <a:srgbClr val="493423"/>
                </a:solidFill>
                <a:latin typeface="Obra Letra Bold"/>
              </a:rPr>
              <a:t>Jenis Cloud Computing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sp>
        <p:nvSpPr>
          <p:cNvPr name="Freeform 3" id="3"/>
          <p:cNvSpPr/>
          <p:nvPr/>
        </p:nvSpPr>
        <p:spPr>
          <a:xfrm flipH="false" flipV="false" rot="-10800000">
            <a:off x="27179" y="0"/>
            <a:ext cx="17494361" cy="13104867"/>
          </a:xfrm>
          <a:custGeom>
            <a:avLst/>
            <a:gdLst/>
            <a:ahLst/>
            <a:cxnLst/>
            <a:rect r="r" b="b" t="t" l="l"/>
            <a:pathLst>
              <a:path h="13104867" w="17494361">
                <a:moveTo>
                  <a:pt x="0" y="0"/>
                </a:moveTo>
                <a:lnTo>
                  <a:pt x="17494360" y="0"/>
                </a:lnTo>
                <a:lnTo>
                  <a:pt x="17494360" y="13104867"/>
                </a:lnTo>
                <a:lnTo>
                  <a:pt x="0" y="131048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817723" y="-1388190"/>
            <a:ext cx="4285771" cy="12790609"/>
            <a:chOff x="0" y="0"/>
            <a:chExt cx="3263900" cy="9740900"/>
          </a:xfrm>
        </p:grpSpPr>
        <p:sp>
          <p:nvSpPr>
            <p:cNvPr name="Freeform 5" id="5"/>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5"/>
              <a:stretch>
                <a:fillRect l="-99892" t="0" r="-99892" b="0"/>
              </a:stretch>
            </a:blipFill>
          </p:spPr>
        </p:sp>
      </p:grpSp>
      <p:grpSp>
        <p:nvGrpSpPr>
          <p:cNvPr name="Group 6" id="6"/>
          <p:cNvGrpSpPr/>
          <p:nvPr/>
        </p:nvGrpSpPr>
        <p:grpSpPr>
          <a:xfrm rot="-10800000">
            <a:off x="16779207" y="-1106493"/>
            <a:ext cx="4285771" cy="12790609"/>
            <a:chOff x="0" y="0"/>
            <a:chExt cx="3263900" cy="9740900"/>
          </a:xfrm>
        </p:grpSpPr>
        <p:sp>
          <p:nvSpPr>
            <p:cNvPr name="Freeform 7" id="7"/>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5"/>
              <a:stretch>
                <a:fillRect l="-99892" t="0" r="-99892" b="0"/>
              </a:stretch>
            </a:blipFill>
          </p:spPr>
        </p:sp>
      </p:grpSp>
      <p:sp>
        <p:nvSpPr>
          <p:cNvPr name="TextBox 8" id="8"/>
          <p:cNvSpPr txBox="true"/>
          <p:nvPr/>
        </p:nvSpPr>
        <p:spPr>
          <a:xfrm rot="0">
            <a:off x="2171292" y="3015358"/>
            <a:ext cx="14166555" cy="5430012"/>
          </a:xfrm>
          <a:prstGeom prst="rect">
            <a:avLst/>
          </a:prstGeom>
        </p:spPr>
        <p:txBody>
          <a:bodyPr anchor="t" rtlCol="false" tIns="0" lIns="0" bIns="0" rIns="0">
            <a:spAutoFit/>
          </a:bodyPr>
          <a:lstStyle/>
          <a:p>
            <a:pPr algn="ctr">
              <a:lnSpc>
                <a:spcPts val="4704"/>
              </a:lnSpc>
            </a:pPr>
            <a:r>
              <a:rPr lang="en-US" sz="4800">
                <a:solidFill>
                  <a:srgbClr val="493423"/>
                </a:solidFill>
                <a:latin typeface="Obra Letra Bold"/>
              </a:rPr>
              <a:t>Cloud computing adalah transformasi model komputasi konvensional menjadi komputasi berbasis internet. Model konvensional mengharuskan pengguna memiliki perangkat komputasi dengan spesifikasi fisik tertentu, sedangkan cloud computing memanfaatkan internet untuk melakukan berbagai aktivitas komputasi.</a:t>
            </a:r>
          </a:p>
          <a:p>
            <a:pPr algn="ctr">
              <a:lnSpc>
                <a:spcPts val="4704"/>
              </a:lnSpc>
            </a:pPr>
          </a:p>
        </p:txBody>
      </p:sp>
      <p:sp>
        <p:nvSpPr>
          <p:cNvPr name="Freeform 9" id="9"/>
          <p:cNvSpPr/>
          <p:nvPr/>
        </p:nvSpPr>
        <p:spPr>
          <a:xfrm flipH="false" flipV="false" rot="0">
            <a:off x="-2161848" y="6397114"/>
            <a:ext cx="5853303" cy="8229600"/>
          </a:xfrm>
          <a:custGeom>
            <a:avLst/>
            <a:gdLst/>
            <a:ahLst/>
            <a:cxnLst/>
            <a:rect r="r" b="b" t="t" l="l"/>
            <a:pathLst>
              <a:path h="8229600" w="5853303">
                <a:moveTo>
                  <a:pt x="0" y="0"/>
                </a:moveTo>
                <a:lnTo>
                  <a:pt x="5853303" y="0"/>
                </a:lnTo>
                <a:lnTo>
                  <a:pt x="5853303" y="8229600"/>
                </a:lnTo>
                <a:lnTo>
                  <a:pt x="0" y="8229600"/>
                </a:lnTo>
                <a:lnTo>
                  <a:pt x="0" y="0"/>
                </a:lnTo>
                <a:close/>
              </a:path>
            </a:pathLst>
          </a:custGeom>
          <a:blipFill>
            <a:blip r:embed="rId6"/>
            <a:stretch>
              <a:fillRect l="0" t="0" r="0" b="0"/>
            </a:stretch>
          </a:blipFill>
        </p:spPr>
      </p:sp>
      <p:sp>
        <p:nvSpPr>
          <p:cNvPr name="Freeform 10" id="10"/>
          <p:cNvSpPr/>
          <p:nvPr/>
        </p:nvSpPr>
        <p:spPr>
          <a:xfrm flipH="false" flipV="false" rot="0">
            <a:off x="15790671" y="5007114"/>
            <a:ext cx="1406488" cy="1468408"/>
          </a:xfrm>
          <a:custGeom>
            <a:avLst/>
            <a:gdLst/>
            <a:ahLst/>
            <a:cxnLst/>
            <a:rect r="r" b="b" t="t" l="l"/>
            <a:pathLst>
              <a:path h="1468408" w="1406488">
                <a:moveTo>
                  <a:pt x="0" y="0"/>
                </a:moveTo>
                <a:lnTo>
                  <a:pt x="1406488" y="0"/>
                </a:lnTo>
                <a:lnTo>
                  <a:pt x="1406488" y="1468408"/>
                </a:lnTo>
                <a:lnTo>
                  <a:pt x="0" y="1468408"/>
                </a:lnTo>
                <a:lnTo>
                  <a:pt x="0" y="0"/>
                </a:lnTo>
                <a:close/>
              </a:path>
            </a:pathLst>
          </a:custGeom>
          <a:blipFill>
            <a:blip r:embed="rId7">
              <a:extLst>
                <a:ext uri="{96DAC541-7B7A-43D3-8B79-37D633B846F1}">
                  <asvg:svgBlip xmlns:asvg="http://schemas.microsoft.com/office/drawing/2016/SVG/main" r:embed="rId8"/>
                </a:ext>
              </a:extLst>
            </a:blip>
            <a:stretch>
              <a:fillRect l="-101042" t="-84932" r="0" b="-11017"/>
            </a:stretch>
          </a:blipFill>
        </p:spPr>
      </p:sp>
      <p:sp>
        <p:nvSpPr>
          <p:cNvPr name="Freeform 11" id="11"/>
          <p:cNvSpPr/>
          <p:nvPr/>
        </p:nvSpPr>
        <p:spPr>
          <a:xfrm flipH="false" flipV="false" rot="0">
            <a:off x="15274171" y="4195924"/>
            <a:ext cx="1033001" cy="1078478"/>
          </a:xfrm>
          <a:custGeom>
            <a:avLst/>
            <a:gdLst/>
            <a:ahLst/>
            <a:cxnLst/>
            <a:rect r="r" b="b" t="t" l="l"/>
            <a:pathLst>
              <a:path h="1078478" w="1033001">
                <a:moveTo>
                  <a:pt x="0" y="0"/>
                </a:moveTo>
                <a:lnTo>
                  <a:pt x="1033001" y="0"/>
                </a:lnTo>
                <a:lnTo>
                  <a:pt x="1033001" y="1078478"/>
                </a:lnTo>
                <a:lnTo>
                  <a:pt x="0" y="1078478"/>
                </a:lnTo>
                <a:lnTo>
                  <a:pt x="0" y="0"/>
                </a:lnTo>
                <a:close/>
              </a:path>
            </a:pathLst>
          </a:custGeom>
          <a:blipFill>
            <a:blip r:embed="rId7">
              <a:extLst>
                <a:ext uri="{96DAC541-7B7A-43D3-8B79-37D633B846F1}">
                  <asvg:svgBlip xmlns:asvg="http://schemas.microsoft.com/office/drawing/2016/SVG/main" r:embed="rId8"/>
                </a:ext>
              </a:extLst>
            </a:blip>
            <a:stretch>
              <a:fillRect l="-101042" t="-84932" r="0" b="-11017"/>
            </a:stretch>
          </a:blipFill>
        </p:spPr>
      </p:sp>
      <p:sp>
        <p:nvSpPr>
          <p:cNvPr name="Freeform 12" id="12"/>
          <p:cNvSpPr/>
          <p:nvPr/>
        </p:nvSpPr>
        <p:spPr>
          <a:xfrm flipH="false" flipV="false" rot="0">
            <a:off x="764804" y="3590941"/>
            <a:ext cx="1406488" cy="1468408"/>
          </a:xfrm>
          <a:custGeom>
            <a:avLst/>
            <a:gdLst/>
            <a:ahLst/>
            <a:cxnLst/>
            <a:rect r="r" b="b" t="t" l="l"/>
            <a:pathLst>
              <a:path h="1468408" w="1406488">
                <a:moveTo>
                  <a:pt x="0" y="0"/>
                </a:moveTo>
                <a:lnTo>
                  <a:pt x="1406488" y="0"/>
                </a:lnTo>
                <a:lnTo>
                  <a:pt x="1406488" y="1468408"/>
                </a:lnTo>
                <a:lnTo>
                  <a:pt x="0" y="1468408"/>
                </a:lnTo>
                <a:lnTo>
                  <a:pt x="0" y="0"/>
                </a:lnTo>
                <a:close/>
              </a:path>
            </a:pathLst>
          </a:custGeom>
          <a:blipFill>
            <a:blip r:embed="rId7">
              <a:extLst>
                <a:ext uri="{96DAC541-7B7A-43D3-8B79-37D633B846F1}">
                  <asvg:svgBlip xmlns:asvg="http://schemas.microsoft.com/office/drawing/2016/SVG/main" r:embed="rId8"/>
                </a:ext>
              </a:extLst>
            </a:blip>
            <a:stretch>
              <a:fillRect l="-101042" t="-84932" r="0" b="-11017"/>
            </a:stretch>
          </a:blipFill>
        </p:spPr>
      </p:sp>
      <p:sp>
        <p:nvSpPr>
          <p:cNvPr name="Freeform 13" id="13"/>
          <p:cNvSpPr/>
          <p:nvPr/>
        </p:nvSpPr>
        <p:spPr>
          <a:xfrm flipH="false" flipV="false" rot="0">
            <a:off x="1654792" y="4604261"/>
            <a:ext cx="1033001" cy="1078478"/>
          </a:xfrm>
          <a:custGeom>
            <a:avLst/>
            <a:gdLst/>
            <a:ahLst/>
            <a:cxnLst/>
            <a:rect r="r" b="b" t="t" l="l"/>
            <a:pathLst>
              <a:path h="1078478" w="1033001">
                <a:moveTo>
                  <a:pt x="0" y="0"/>
                </a:moveTo>
                <a:lnTo>
                  <a:pt x="1033001" y="0"/>
                </a:lnTo>
                <a:lnTo>
                  <a:pt x="1033001" y="1078478"/>
                </a:lnTo>
                <a:lnTo>
                  <a:pt x="0" y="1078478"/>
                </a:lnTo>
                <a:lnTo>
                  <a:pt x="0" y="0"/>
                </a:lnTo>
                <a:close/>
              </a:path>
            </a:pathLst>
          </a:custGeom>
          <a:blipFill>
            <a:blip r:embed="rId7">
              <a:extLst>
                <a:ext uri="{96DAC541-7B7A-43D3-8B79-37D633B846F1}">
                  <asvg:svgBlip xmlns:asvg="http://schemas.microsoft.com/office/drawing/2016/SVG/main" r:embed="rId8"/>
                </a:ext>
              </a:extLst>
            </a:blip>
            <a:stretch>
              <a:fillRect l="-101042" t="-84932" r="0" b="-11017"/>
            </a:stretch>
          </a:blipFill>
        </p:spPr>
      </p:sp>
      <p:grpSp>
        <p:nvGrpSpPr>
          <p:cNvPr name="Group 14" id="14"/>
          <p:cNvGrpSpPr/>
          <p:nvPr/>
        </p:nvGrpSpPr>
        <p:grpSpPr>
          <a:xfrm rot="0">
            <a:off x="0" y="-404016"/>
            <a:ext cx="2926652" cy="2865432"/>
            <a:chOff x="0" y="0"/>
            <a:chExt cx="3902202" cy="3820576"/>
          </a:xfrm>
        </p:grpSpPr>
        <p:sp>
          <p:nvSpPr>
            <p:cNvPr name="Freeform 15" id="15"/>
            <p:cNvSpPr/>
            <p:nvPr/>
          </p:nvSpPr>
          <p:spPr>
            <a:xfrm flipH="false" flipV="false" rot="-3636955">
              <a:off x="587174" y="439152"/>
              <a:ext cx="2727855" cy="2942271"/>
            </a:xfrm>
            <a:custGeom>
              <a:avLst/>
              <a:gdLst/>
              <a:ahLst/>
              <a:cxnLst/>
              <a:rect r="r" b="b" t="t" l="l"/>
              <a:pathLst>
                <a:path h="2942271" w="2727855">
                  <a:moveTo>
                    <a:pt x="0" y="0"/>
                  </a:moveTo>
                  <a:lnTo>
                    <a:pt x="2727854" y="0"/>
                  </a:lnTo>
                  <a:lnTo>
                    <a:pt x="2727854" y="2942272"/>
                  </a:lnTo>
                  <a:lnTo>
                    <a:pt x="0" y="2942272"/>
                  </a:lnTo>
                  <a:lnTo>
                    <a:pt x="0" y="0"/>
                  </a:lnTo>
                  <a:close/>
                </a:path>
              </a:pathLst>
            </a:custGeom>
            <a:blipFill>
              <a:blip r:embed="rId9"/>
              <a:stretch>
                <a:fillRect l="0" t="0" r="0" b="0"/>
              </a:stretch>
            </a:blipFill>
          </p:spPr>
        </p:sp>
        <p:sp>
          <p:nvSpPr>
            <p:cNvPr name="Freeform 16" id="16"/>
            <p:cNvSpPr/>
            <p:nvPr/>
          </p:nvSpPr>
          <p:spPr>
            <a:xfrm flipH="false" flipV="false" rot="0">
              <a:off x="810223" y="964749"/>
              <a:ext cx="1997673" cy="2005192"/>
            </a:xfrm>
            <a:custGeom>
              <a:avLst/>
              <a:gdLst/>
              <a:ahLst/>
              <a:cxnLst/>
              <a:rect r="r" b="b" t="t" l="l"/>
              <a:pathLst>
                <a:path h="2005192" w="1997673">
                  <a:moveTo>
                    <a:pt x="0" y="0"/>
                  </a:moveTo>
                  <a:lnTo>
                    <a:pt x="1997673" y="0"/>
                  </a:lnTo>
                  <a:lnTo>
                    <a:pt x="1997673" y="2005193"/>
                  </a:lnTo>
                  <a:lnTo>
                    <a:pt x="0" y="200519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0">
              <a:off x="338077" y="1469127"/>
              <a:ext cx="2333783" cy="1169809"/>
            </a:xfrm>
            <a:custGeom>
              <a:avLst/>
              <a:gdLst/>
              <a:ahLst/>
              <a:cxnLst/>
              <a:rect r="r" b="b" t="t" l="l"/>
              <a:pathLst>
                <a:path h="1169809" w="2333783">
                  <a:moveTo>
                    <a:pt x="0" y="0"/>
                  </a:moveTo>
                  <a:lnTo>
                    <a:pt x="2333782" y="0"/>
                  </a:lnTo>
                  <a:lnTo>
                    <a:pt x="2333782" y="1169809"/>
                  </a:lnTo>
                  <a:lnTo>
                    <a:pt x="0" y="116980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sp>
        <p:nvSpPr>
          <p:cNvPr name="Freeform 18" id="18"/>
          <p:cNvSpPr/>
          <p:nvPr/>
        </p:nvSpPr>
        <p:spPr>
          <a:xfrm flipH="true" flipV="false" rot="-9606859">
            <a:off x="15995441" y="-5221293"/>
            <a:ext cx="5853303" cy="8229600"/>
          </a:xfrm>
          <a:custGeom>
            <a:avLst/>
            <a:gdLst/>
            <a:ahLst/>
            <a:cxnLst/>
            <a:rect r="r" b="b" t="t" l="l"/>
            <a:pathLst>
              <a:path h="8229600" w="5853303">
                <a:moveTo>
                  <a:pt x="5853303" y="0"/>
                </a:moveTo>
                <a:lnTo>
                  <a:pt x="0" y="0"/>
                </a:lnTo>
                <a:lnTo>
                  <a:pt x="0" y="8229600"/>
                </a:lnTo>
                <a:lnTo>
                  <a:pt x="5853303" y="8229600"/>
                </a:lnTo>
                <a:lnTo>
                  <a:pt x="5853303" y="0"/>
                </a:lnTo>
                <a:close/>
              </a:path>
            </a:pathLst>
          </a:custGeom>
          <a:blipFill>
            <a:blip r:embed="rId6"/>
            <a:stretch>
              <a:fillRect l="0" t="0" r="0" b="0"/>
            </a:stretch>
          </a:blipFill>
        </p:spPr>
      </p:sp>
      <p:sp>
        <p:nvSpPr>
          <p:cNvPr name="TextBox 19" id="19"/>
          <p:cNvSpPr txBox="true"/>
          <p:nvPr/>
        </p:nvSpPr>
        <p:spPr>
          <a:xfrm rot="0">
            <a:off x="4236112" y="1189004"/>
            <a:ext cx="9775031" cy="828836"/>
          </a:xfrm>
          <a:prstGeom prst="rect">
            <a:avLst/>
          </a:prstGeom>
        </p:spPr>
        <p:txBody>
          <a:bodyPr anchor="t" rtlCol="false" tIns="0" lIns="0" bIns="0" rIns="0">
            <a:spAutoFit/>
          </a:bodyPr>
          <a:lstStyle/>
          <a:p>
            <a:pPr algn="ctr">
              <a:lnSpc>
                <a:spcPts val="6019"/>
              </a:lnSpc>
            </a:pPr>
            <a:r>
              <a:rPr lang="en-US" sz="6142">
                <a:solidFill>
                  <a:srgbClr val="493423"/>
                </a:solidFill>
                <a:latin typeface="Obra Letra Bold"/>
              </a:rPr>
              <a:t>Pengertian Cloud Computing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sp>
        <p:nvSpPr>
          <p:cNvPr name="Freeform 3" id="3"/>
          <p:cNvSpPr/>
          <p:nvPr/>
        </p:nvSpPr>
        <p:spPr>
          <a:xfrm flipH="false" flipV="false" rot="-10800000">
            <a:off x="27179" y="0"/>
            <a:ext cx="17494361" cy="13104867"/>
          </a:xfrm>
          <a:custGeom>
            <a:avLst/>
            <a:gdLst/>
            <a:ahLst/>
            <a:cxnLst/>
            <a:rect r="r" b="b" t="t" l="l"/>
            <a:pathLst>
              <a:path h="13104867" w="17494361">
                <a:moveTo>
                  <a:pt x="0" y="0"/>
                </a:moveTo>
                <a:lnTo>
                  <a:pt x="17494360" y="0"/>
                </a:lnTo>
                <a:lnTo>
                  <a:pt x="17494360" y="13104867"/>
                </a:lnTo>
                <a:lnTo>
                  <a:pt x="0" y="131048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817723" y="-1388190"/>
            <a:ext cx="4285771" cy="12790609"/>
            <a:chOff x="0" y="0"/>
            <a:chExt cx="3263900" cy="9740900"/>
          </a:xfrm>
        </p:grpSpPr>
        <p:sp>
          <p:nvSpPr>
            <p:cNvPr name="Freeform 5" id="5"/>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5"/>
              <a:stretch>
                <a:fillRect l="-99892" t="0" r="-99892" b="0"/>
              </a:stretch>
            </a:blipFill>
          </p:spPr>
        </p:sp>
      </p:grpSp>
      <p:grpSp>
        <p:nvGrpSpPr>
          <p:cNvPr name="Group 6" id="6"/>
          <p:cNvGrpSpPr/>
          <p:nvPr/>
        </p:nvGrpSpPr>
        <p:grpSpPr>
          <a:xfrm rot="-10800000">
            <a:off x="17521539" y="-404016"/>
            <a:ext cx="4285771" cy="12790609"/>
            <a:chOff x="0" y="0"/>
            <a:chExt cx="3263900" cy="9740900"/>
          </a:xfrm>
        </p:grpSpPr>
        <p:sp>
          <p:nvSpPr>
            <p:cNvPr name="Freeform 7" id="7"/>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5"/>
              <a:stretch>
                <a:fillRect l="-99892" t="0" r="-99892" b="0"/>
              </a:stretch>
            </a:blipFill>
          </p:spPr>
        </p:sp>
      </p:grpSp>
      <p:sp>
        <p:nvSpPr>
          <p:cNvPr name="TextBox 8" id="8"/>
          <p:cNvSpPr txBox="true"/>
          <p:nvPr/>
        </p:nvSpPr>
        <p:spPr>
          <a:xfrm rot="0">
            <a:off x="2140616" y="2415283"/>
            <a:ext cx="14166555" cy="5953887"/>
          </a:xfrm>
          <a:prstGeom prst="rect">
            <a:avLst/>
          </a:prstGeom>
        </p:spPr>
        <p:txBody>
          <a:bodyPr anchor="t" rtlCol="false" tIns="0" lIns="0" bIns="0" rIns="0">
            <a:spAutoFit/>
          </a:bodyPr>
          <a:lstStyle/>
          <a:p>
            <a:pPr algn="just">
              <a:lnSpc>
                <a:spcPts val="4704"/>
              </a:lnSpc>
            </a:pPr>
            <a:r>
              <a:rPr lang="en-US" sz="4800">
                <a:solidFill>
                  <a:srgbClr val="493423"/>
                </a:solidFill>
                <a:latin typeface="Obra Letra Bold"/>
              </a:rPr>
              <a:t>Manfaat cloud computing antara lain:</a:t>
            </a:r>
          </a:p>
          <a:p>
            <a:pPr algn="just">
              <a:lnSpc>
                <a:spcPts val="4704"/>
              </a:lnSpc>
            </a:pPr>
          </a:p>
          <a:p>
            <a:pPr algn="just">
              <a:lnSpc>
                <a:spcPts val="4704"/>
              </a:lnSpc>
            </a:pPr>
            <a:r>
              <a:rPr lang="en-US" sz="4800">
                <a:solidFill>
                  <a:srgbClr val="493423"/>
                </a:solidFill>
                <a:latin typeface="Obra Letra"/>
              </a:rPr>
              <a:t>- Menghemat ruang penyimpanan di perangkat karena data disimpan di cloud.</a:t>
            </a:r>
          </a:p>
          <a:p>
            <a:pPr algn="just">
              <a:lnSpc>
                <a:spcPts val="4704"/>
              </a:lnSpc>
            </a:pPr>
            <a:r>
              <a:rPr lang="en-US" sz="4800">
                <a:solidFill>
                  <a:srgbClr val="493423"/>
                </a:solidFill>
                <a:latin typeface="Obra Letra"/>
              </a:rPr>
              <a:t>- Data selalu tersedia dengan koneksi internet.</a:t>
            </a:r>
          </a:p>
          <a:p>
            <a:pPr algn="just">
              <a:lnSpc>
                <a:spcPts val="4704"/>
              </a:lnSpc>
            </a:pPr>
            <a:r>
              <a:rPr lang="en-US" sz="4800">
                <a:solidFill>
                  <a:srgbClr val="493423"/>
                </a:solidFill>
                <a:latin typeface="Obra Letra"/>
              </a:rPr>
              <a:t>- Memungkinkan pembuatan komputer virtual yang selalu aktif untuk berbagai keperluan, seperti hosting website.</a:t>
            </a:r>
          </a:p>
          <a:p>
            <a:pPr algn="just">
              <a:lnSpc>
                <a:spcPts val="4704"/>
              </a:lnSpc>
            </a:pPr>
            <a:r>
              <a:rPr lang="en-US" sz="4800">
                <a:solidFill>
                  <a:srgbClr val="493423"/>
                </a:solidFill>
                <a:latin typeface="Obra Letra"/>
              </a:rPr>
              <a:t>- Dapat digunakan untuk berbagai layanan seperti analitik dan machine learning.</a:t>
            </a:r>
          </a:p>
        </p:txBody>
      </p:sp>
      <p:sp>
        <p:nvSpPr>
          <p:cNvPr name="Freeform 9" id="9"/>
          <p:cNvSpPr/>
          <p:nvPr/>
        </p:nvSpPr>
        <p:spPr>
          <a:xfrm flipH="false" flipV="false" rot="0">
            <a:off x="-2817723" y="6816214"/>
            <a:ext cx="5853303" cy="8229600"/>
          </a:xfrm>
          <a:custGeom>
            <a:avLst/>
            <a:gdLst/>
            <a:ahLst/>
            <a:cxnLst/>
            <a:rect r="r" b="b" t="t" l="l"/>
            <a:pathLst>
              <a:path h="8229600" w="5853303">
                <a:moveTo>
                  <a:pt x="0" y="0"/>
                </a:moveTo>
                <a:lnTo>
                  <a:pt x="5853303" y="0"/>
                </a:lnTo>
                <a:lnTo>
                  <a:pt x="5853303" y="8229600"/>
                </a:lnTo>
                <a:lnTo>
                  <a:pt x="0" y="8229600"/>
                </a:lnTo>
                <a:lnTo>
                  <a:pt x="0" y="0"/>
                </a:lnTo>
                <a:close/>
              </a:path>
            </a:pathLst>
          </a:custGeom>
          <a:blipFill>
            <a:blip r:embed="rId6"/>
            <a:stretch>
              <a:fillRect l="0" t="0" r="0" b="0"/>
            </a:stretch>
          </a:blipFill>
        </p:spPr>
      </p:sp>
      <p:sp>
        <p:nvSpPr>
          <p:cNvPr name="Freeform 10" id="10"/>
          <p:cNvSpPr/>
          <p:nvPr/>
        </p:nvSpPr>
        <p:spPr>
          <a:xfrm flipH="false" flipV="false" rot="0">
            <a:off x="16881512" y="4325145"/>
            <a:ext cx="1406488" cy="1468408"/>
          </a:xfrm>
          <a:custGeom>
            <a:avLst/>
            <a:gdLst/>
            <a:ahLst/>
            <a:cxnLst/>
            <a:rect r="r" b="b" t="t" l="l"/>
            <a:pathLst>
              <a:path h="1468408" w="1406488">
                <a:moveTo>
                  <a:pt x="0" y="0"/>
                </a:moveTo>
                <a:lnTo>
                  <a:pt x="1406488" y="0"/>
                </a:lnTo>
                <a:lnTo>
                  <a:pt x="1406488" y="1468408"/>
                </a:lnTo>
                <a:lnTo>
                  <a:pt x="0" y="1468408"/>
                </a:lnTo>
                <a:lnTo>
                  <a:pt x="0" y="0"/>
                </a:lnTo>
                <a:close/>
              </a:path>
            </a:pathLst>
          </a:custGeom>
          <a:blipFill>
            <a:blip r:embed="rId7">
              <a:extLst>
                <a:ext uri="{96DAC541-7B7A-43D3-8B79-37D633B846F1}">
                  <asvg:svgBlip xmlns:asvg="http://schemas.microsoft.com/office/drawing/2016/SVG/main" r:embed="rId8"/>
                </a:ext>
              </a:extLst>
            </a:blip>
            <a:stretch>
              <a:fillRect l="-101042" t="-84932" r="0" b="-11017"/>
            </a:stretch>
          </a:blipFill>
        </p:spPr>
      </p:sp>
      <p:sp>
        <p:nvSpPr>
          <p:cNvPr name="Freeform 11" id="11"/>
          <p:cNvSpPr/>
          <p:nvPr/>
        </p:nvSpPr>
        <p:spPr>
          <a:xfrm flipH="false" flipV="false" rot="0">
            <a:off x="17254999" y="2679961"/>
            <a:ext cx="1033001" cy="1078478"/>
          </a:xfrm>
          <a:custGeom>
            <a:avLst/>
            <a:gdLst/>
            <a:ahLst/>
            <a:cxnLst/>
            <a:rect r="r" b="b" t="t" l="l"/>
            <a:pathLst>
              <a:path h="1078478" w="1033001">
                <a:moveTo>
                  <a:pt x="0" y="0"/>
                </a:moveTo>
                <a:lnTo>
                  <a:pt x="1033001" y="0"/>
                </a:lnTo>
                <a:lnTo>
                  <a:pt x="1033001" y="1078479"/>
                </a:lnTo>
                <a:lnTo>
                  <a:pt x="0" y="1078479"/>
                </a:lnTo>
                <a:lnTo>
                  <a:pt x="0" y="0"/>
                </a:lnTo>
                <a:close/>
              </a:path>
            </a:pathLst>
          </a:custGeom>
          <a:blipFill>
            <a:blip r:embed="rId7">
              <a:extLst>
                <a:ext uri="{96DAC541-7B7A-43D3-8B79-37D633B846F1}">
                  <asvg:svgBlip xmlns:asvg="http://schemas.microsoft.com/office/drawing/2016/SVG/main" r:embed="rId8"/>
                </a:ext>
              </a:extLst>
            </a:blip>
            <a:stretch>
              <a:fillRect l="-101042" t="-84932" r="0" b="-11017"/>
            </a:stretch>
          </a:blipFill>
        </p:spPr>
      </p:sp>
      <p:sp>
        <p:nvSpPr>
          <p:cNvPr name="Freeform 12" id="12"/>
          <p:cNvSpPr/>
          <p:nvPr/>
        </p:nvSpPr>
        <p:spPr>
          <a:xfrm flipH="false" flipV="false" rot="0">
            <a:off x="764804" y="3590941"/>
            <a:ext cx="1406488" cy="1468408"/>
          </a:xfrm>
          <a:custGeom>
            <a:avLst/>
            <a:gdLst/>
            <a:ahLst/>
            <a:cxnLst/>
            <a:rect r="r" b="b" t="t" l="l"/>
            <a:pathLst>
              <a:path h="1468408" w="1406488">
                <a:moveTo>
                  <a:pt x="0" y="0"/>
                </a:moveTo>
                <a:lnTo>
                  <a:pt x="1406488" y="0"/>
                </a:lnTo>
                <a:lnTo>
                  <a:pt x="1406488" y="1468408"/>
                </a:lnTo>
                <a:lnTo>
                  <a:pt x="0" y="1468408"/>
                </a:lnTo>
                <a:lnTo>
                  <a:pt x="0" y="0"/>
                </a:lnTo>
                <a:close/>
              </a:path>
            </a:pathLst>
          </a:custGeom>
          <a:blipFill>
            <a:blip r:embed="rId7">
              <a:extLst>
                <a:ext uri="{96DAC541-7B7A-43D3-8B79-37D633B846F1}">
                  <asvg:svgBlip xmlns:asvg="http://schemas.microsoft.com/office/drawing/2016/SVG/main" r:embed="rId8"/>
                </a:ext>
              </a:extLst>
            </a:blip>
            <a:stretch>
              <a:fillRect l="-101042" t="-84932" r="0" b="-11017"/>
            </a:stretch>
          </a:blipFill>
        </p:spPr>
      </p:sp>
      <p:sp>
        <p:nvSpPr>
          <p:cNvPr name="Freeform 13" id="13"/>
          <p:cNvSpPr/>
          <p:nvPr/>
        </p:nvSpPr>
        <p:spPr>
          <a:xfrm flipH="false" flipV="false" rot="0">
            <a:off x="1654792" y="4604261"/>
            <a:ext cx="1033001" cy="1078478"/>
          </a:xfrm>
          <a:custGeom>
            <a:avLst/>
            <a:gdLst/>
            <a:ahLst/>
            <a:cxnLst/>
            <a:rect r="r" b="b" t="t" l="l"/>
            <a:pathLst>
              <a:path h="1078478" w="1033001">
                <a:moveTo>
                  <a:pt x="0" y="0"/>
                </a:moveTo>
                <a:lnTo>
                  <a:pt x="1033001" y="0"/>
                </a:lnTo>
                <a:lnTo>
                  <a:pt x="1033001" y="1078478"/>
                </a:lnTo>
                <a:lnTo>
                  <a:pt x="0" y="1078478"/>
                </a:lnTo>
                <a:lnTo>
                  <a:pt x="0" y="0"/>
                </a:lnTo>
                <a:close/>
              </a:path>
            </a:pathLst>
          </a:custGeom>
          <a:blipFill>
            <a:blip r:embed="rId7">
              <a:extLst>
                <a:ext uri="{96DAC541-7B7A-43D3-8B79-37D633B846F1}">
                  <asvg:svgBlip xmlns:asvg="http://schemas.microsoft.com/office/drawing/2016/SVG/main" r:embed="rId8"/>
                </a:ext>
              </a:extLst>
            </a:blip>
            <a:stretch>
              <a:fillRect l="-101042" t="-84932" r="0" b="-11017"/>
            </a:stretch>
          </a:blipFill>
        </p:spPr>
      </p:sp>
      <p:grpSp>
        <p:nvGrpSpPr>
          <p:cNvPr name="Group 14" id="14"/>
          <p:cNvGrpSpPr/>
          <p:nvPr/>
        </p:nvGrpSpPr>
        <p:grpSpPr>
          <a:xfrm rot="0">
            <a:off x="0" y="-404016"/>
            <a:ext cx="2926652" cy="2865432"/>
            <a:chOff x="0" y="0"/>
            <a:chExt cx="3902202" cy="3820576"/>
          </a:xfrm>
        </p:grpSpPr>
        <p:sp>
          <p:nvSpPr>
            <p:cNvPr name="Freeform 15" id="15"/>
            <p:cNvSpPr/>
            <p:nvPr/>
          </p:nvSpPr>
          <p:spPr>
            <a:xfrm flipH="false" flipV="false" rot="-3636955">
              <a:off x="587174" y="439152"/>
              <a:ext cx="2727855" cy="2942271"/>
            </a:xfrm>
            <a:custGeom>
              <a:avLst/>
              <a:gdLst/>
              <a:ahLst/>
              <a:cxnLst/>
              <a:rect r="r" b="b" t="t" l="l"/>
              <a:pathLst>
                <a:path h="2942271" w="2727855">
                  <a:moveTo>
                    <a:pt x="0" y="0"/>
                  </a:moveTo>
                  <a:lnTo>
                    <a:pt x="2727854" y="0"/>
                  </a:lnTo>
                  <a:lnTo>
                    <a:pt x="2727854" y="2942272"/>
                  </a:lnTo>
                  <a:lnTo>
                    <a:pt x="0" y="2942272"/>
                  </a:lnTo>
                  <a:lnTo>
                    <a:pt x="0" y="0"/>
                  </a:lnTo>
                  <a:close/>
                </a:path>
              </a:pathLst>
            </a:custGeom>
            <a:blipFill>
              <a:blip r:embed="rId9"/>
              <a:stretch>
                <a:fillRect l="0" t="0" r="0" b="0"/>
              </a:stretch>
            </a:blipFill>
          </p:spPr>
        </p:sp>
        <p:sp>
          <p:nvSpPr>
            <p:cNvPr name="Freeform 16" id="16"/>
            <p:cNvSpPr/>
            <p:nvPr/>
          </p:nvSpPr>
          <p:spPr>
            <a:xfrm flipH="false" flipV="false" rot="0">
              <a:off x="810223" y="964749"/>
              <a:ext cx="1997673" cy="2005192"/>
            </a:xfrm>
            <a:custGeom>
              <a:avLst/>
              <a:gdLst/>
              <a:ahLst/>
              <a:cxnLst/>
              <a:rect r="r" b="b" t="t" l="l"/>
              <a:pathLst>
                <a:path h="2005192" w="1997673">
                  <a:moveTo>
                    <a:pt x="0" y="0"/>
                  </a:moveTo>
                  <a:lnTo>
                    <a:pt x="1997673" y="0"/>
                  </a:lnTo>
                  <a:lnTo>
                    <a:pt x="1997673" y="2005193"/>
                  </a:lnTo>
                  <a:lnTo>
                    <a:pt x="0" y="200519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0">
              <a:off x="338077" y="1469127"/>
              <a:ext cx="2333783" cy="1169809"/>
            </a:xfrm>
            <a:custGeom>
              <a:avLst/>
              <a:gdLst/>
              <a:ahLst/>
              <a:cxnLst/>
              <a:rect r="r" b="b" t="t" l="l"/>
              <a:pathLst>
                <a:path h="1169809" w="2333783">
                  <a:moveTo>
                    <a:pt x="0" y="0"/>
                  </a:moveTo>
                  <a:lnTo>
                    <a:pt x="2333782" y="0"/>
                  </a:lnTo>
                  <a:lnTo>
                    <a:pt x="2333782" y="1169809"/>
                  </a:lnTo>
                  <a:lnTo>
                    <a:pt x="0" y="116980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sp>
        <p:nvSpPr>
          <p:cNvPr name="Freeform 18" id="18"/>
          <p:cNvSpPr/>
          <p:nvPr/>
        </p:nvSpPr>
        <p:spPr>
          <a:xfrm flipH="true" flipV="false" rot="-9606859">
            <a:off x="15995441" y="-5221293"/>
            <a:ext cx="5853303" cy="8229600"/>
          </a:xfrm>
          <a:custGeom>
            <a:avLst/>
            <a:gdLst/>
            <a:ahLst/>
            <a:cxnLst/>
            <a:rect r="r" b="b" t="t" l="l"/>
            <a:pathLst>
              <a:path h="8229600" w="5853303">
                <a:moveTo>
                  <a:pt x="5853303" y="0"/>
                </a:moveTo>
                <a:lnTo>
                  <a:pt x="0" y="0"/>
                </a:lnTo>
                <a:lnTo>
                  <a:pt x="0" y="8229600"/>
                </a:lnTo>
                <a:lnTo>
                  <a:pt x="5853303" y="8229600"/>
                </a:lnTo>
                <a:lnTo>
                  <a:pt x="5853303" y="0"/>
                </a:lnTo>
                <a:close/>
              </a:path>
            </a:pathLst>
          </a:custGeom>
          <a:blipFill>
            <a:blip r:embed="rId6"/>
            <a:stretch>
              <a:fillRect l="0" t="0" r="0" b="0"/>
            </a:stretch>
          </a:blipFill>
        </p:spPr>
      </p:sp>
      <p:sp>
        <p:nvSpPr>
          <p:cNvPr name="TextBox 19" id="19"/>
          <p:cNvSpPr txBox="true"/>
          <p:nvPr/>
        </p:nvSpPr>
        <p:spPr>
          <a:xfrm rot="0">
            <a:off x="4628423" y="1189004"/>
            <a:ext cx="8990409" cy="828836"/>
          </a:xfrm>
          <a:prstGeom prst="rect">
            <a:avLst/>
          </a:prstGeom>
        </p:spPr>
        <p:txBody>
          <a:bodyPr anchor="t" rtlCol="false" tIns="0" lIns="0" bIns="0" rIns="0">
            <a:spAutoFit/>
          </a:bodyPr>
          <a:lstStyle/>
          <a:p>
            <a:pPr algn="ctr">
              <a:lnSpc>
                <a:spcPts val="6019"/>
              </a:lnSpc>
            </a:pPr>
            <a:r>
              <a:rPr lang="en-US" sz="6142">
                <a:solidFill>
                  <a:srgbClr val="493423"/>
                </a:solidFill>
                <a:latin typeface="Obra Letra Bold"/>
              </a:rPr>
              <a:t>Manfaat Cloud Computing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grpSp>
        <p:nvGrpSpPr>
          <p:cNvPr name="Group 3" id="3"/>
          <p:cNvGrpSpPr/>
          <p:nvPr/>
        </p:nvGrpSpPr>
        <p:grpSpPr>
          <a:xfrm rot="0">
            <a:off x="-1114186" y="-863286"/>
            <a:ext cx="4285771" cy="12790609"/>
            <a:chOff x="0" y="0"/>
            <a:chExt cx="3263900" cy="9740900"/>
          </a:xfrm>
        </p:grpSpPr>
        <p:sp>
          <p:nvSpPr>
            <p:cNvPr name="Freeform 4" id="4"/>
            <p:cNvSpPr/>
            <p:nvPr/>
          </p:nvSpPr>
          <p:spPr>
            <a:xfrm flipH="false" flipV="false" rot="8786035">
              <a:off x="-2333827" y="672286"/>
              <a:ext cx="7990090" cy="8459128"/>
            </a:xfrm>
            <a:custGeom>
              <a:avLst/>
              <a:gdLst/>
              <a:ahLst/>
              <a:cxnLst/>
              <a:rect r="r" b="b" t="t" l="l"/>
              <a:pathLst>
                <a:path h="8459128" w="7990090">
                  <a:moveTo>
                    <a:pt x="4955172" y="2160640"/>
                  </a:moveTo>
                  <a:cubicBezTo>
                    <a:pt x="5072644" y="2080076"/>
                    <a:pt x="5264794" y="1675647"/>
                    <a:pt x="5280232" y="1647787"/>
                  </a:cubicBezTo>
                  <a:cubicBezTo>
                    <a:pt x="5441506" y="1462162"/>
                    <a:pt x="6043325" y="578157"/>
                    <a:pt x="6052374" y="527768"/>
                  </a:cubicBezTo>
                  <a:cubicBezTo>
                    <a:pt x="6053769" y="521072"/>
                    <a:pt x="6134628" y="449746"/>
                    <a:pt x="6165554" y="416922"/>
                  </a:cubicBezTo>
                  <a:cubicBezTo>
                    <a:pt x="6174692" y="407744"/>
                    <a:pt x="6325829" y="94983"/>
                    <a:pt x="6345440" y="42458"/>
                  </a:cubicBezTo>
                  <a:cubicBezTo>
                    <a:pt x="6355241" y="13906"/>
                    <a:pt x="6433055" y="0"/>
                    <a:pt x="6443637" y="7022"/>
                  </a:cubicBezTo>
                  <a:cubicBezTo>
                    <a:pt x="6530412" y="64601"/>
                    <a:pt x="7920940" y="996425"/>
                    <a:pt x="7979855" y="1038565"/>
                  </a:cubicBezTo>
                  <a:cubicBezTo>
                    <a:pt x="7984088" y="1041374"/>
                    <a:pt x="7987619" y="1045241"/>
                    <a:pt x="7990091" y="1048406"/>
                  </a:cubicBezTo>
                  <a:cubicBezTo>
                    <a:pt x="7988370" y="1067078"/>
                    <a:pt x="7741904" y="1275430"/>
                    <a:pt x="7727594" y="1336046"/>
                  </a:cubicBezTo>
                  <a:cubicBezTo>
                    <a:pt x="7706152" y="1356874"/>
                    <a:pt x="7410623" y="1680513"/>
                    <a:pt x="7404649" y="1687219"/>
                  </a:cubicBezTo>
                  <a:cubicBezTo>
                    <a:pt x="7375128" y="1717927"/>
                    <a:pt x="7312535" y="1929404"/>
                    <a:pt x="7310083" y="1935397"/>
                  </a:cubicBezTo>
                  <a:cubicBezTo>
                    <a:pt x="7303071" y="1950559"/>
                    <a:pt x="7089182" y="2075360"/>
                    <a:pt x="7074752" y="2081027"/>
                  </a:cubicBezTo>
                  <a:cubicBezTo>
                    <a:pt x="7063844" y="2085982"/>
                    <a:pt x="7024255" y="2184694"/>
                    <a:pt x="7020071" y="2204780"/>
                  </a:cubicBezTo>
                  <a:cubicBezTo>
                    <a:pt x="7014494" y="2231562"/>
                    <a:pt x="6843636" y="2383394"/>
                    <a:pt x="6842587" y="2387270"/>
                  </a:cubicBezTo>
                  <a:cubicBezTo>
                    <a:pt x="6837366" y="2415812"/>
                    <a:pt x="6746518" y="2754860"/>
                    <a:pt x="6729310" y="2778497"/>
                  </a:cubicBezTo>
                  <a:cubicBezTo>
                    <a:pt x="6707888" y="2808483"/>
                    <a:pt x="6446182" y="3136276"/>
                    <a:pt x="6428618" y="3158153"/>
                  </a:cubicBezTo>
                  <a:cubicBezTo>
                    <a:pt x="6421942" y="3165916"/>
                    <a:pt x="6346137" y="3457027"/>
                    <a:pt x="6313095" y="3488447"/>
                  </a:cubicBezTo>
                  <a:cubicBezTo>
                    <a:pt x="6284622" y="3515279"/>
                    <a:pt x="6066569" y="3669325"/>
                    <a:pt x="6052536" y="3695069"/>
                  </a:cubicBezTo>
                  <a:cubicBezTo>
                    <a:pt x="6039560" y="3721515"/>
                    <a:pt x="5786172" y="4149325"/>
                    <a:pt x="5779842" y="4154270"/>
                  </a:cubicBezTo>
                  <a:cubicBezTo>
                    <a:pt x="5772810" y="4160273"/>
                    <a:pt x="5587593" y="4349824"/>
                    <a:pt x="5554184" y="4374905"/>
                  </a:cubicBezTo>
                  <a:cubicBezTo>
                    <a:pt x="5542228" y="4383737"/>
                    <a:pt x="5466254" y="4597004"/>
                    <a:pt x="5456127" y="4637533"/>
                  </a:cubicBezTo>
                  <a:cubicBezTo>
                    <a:pt x="5450539" y="4659736"/>
                    <a:pt x="5228907" y="4950105"/>
                    <a:pt x="5226801" y="4953280"/>
                  </a:cubicBezTo>
                  <a:cubicBezTo>
                    <a:pt x="5199396" y="4985393"/>
                    <a:pt x="5089914" y="5014865"/>
                    <a:pt x="5079728" y="5027920"/>
                  </a:cubicBezTo>
                  <a:cubicBezTo>
                    <a:pt x="5069541" y="5040974"/>
                    <a:pt x="4646965" y="5415963"/>
                    <a:pt x="4638213" y="5440638"/>
                  </a:cubicBezTo>
                  <a:cubicBezTo>
                    <a:pt x="4636463" y="5445573"/>
                    <a:pt x="4532955" y="5468340"/>
                    <a:pt x="4517497" y="5487042"/>
                  </a:cubicBezTo>
                  <a:cubicBezTo>
                    <a:pt x="4515390" y="5490217"/>
                    <a:pt x="4259183" y="5917681"/>
                    <a:pt x="4255662" y="5918393"/>
                  </a:cubicBezTo>
                  <a:cubicBezTo>
                    <a:pt x="4224341" y="5931141"/>
                    <a:pt x="3917230" y="6274531"/>
                    <a:pt x="3863064" y="6473309"/>
                  </a:cubicBezTo>
                  <a:cubicBezTo>
                    <a:pt x="3862016" y="6477186"/>
                    <a:pt x="3335922" y="6870362"/>
                    <a:pt x="3320801" y="6881667"/>
                  </a:cubicBezTo>
                  <a:cubicBezTo>
                    <a:pt x="3167636" y="7071148"/>
                    <a:pt x="2421918" y="7705729"/>
                    <a:pt x="2406470" y="7729010"/>
                  </a:cubicBezTo>
                  <a:cubicBezTo>
                    <a:pt x="2393129" y="7749117"/>
                    <a:pt x="2175669" y="7851735"/>
                    <a:pt x="2151142" y="7911669"/>
                  </a:cubicBezTo>
                  <a:cubicBezTo>
                    <a:pt x="2145535" y="7924713"/>
                    <a:pt x="2004129" y="8013783"/>
                    <a:pt x="1972125" y="8036747"/>
                  </a:cubicBezTo>
                  <a:cubicBezTo>
                    <a:pt x="1947509" y="8055469"/>
                    <a:pt x="1623269" y="8459128"/>
                    <a:pt x="1605279" y="8447191"/>
                  </a:cubicBezTo>
                  <a:cubicBezTo>
                    <a:pt x="1458898" y="8353109"/>
                    <a:pt x="127343" y="7490900"/>
                    <a:pt x="31747" y="7425943"/>
                  </a:cubicBezTo>
                  <a:cubicBezTo>
                    <a:pt x="0" y="7404878"/>
                    <a:pt x="166388" y="7140341"/>
                    <a:pt x="167090" y="7139283"/>
                  </a:cubicBezTo>
                  <a:cubicBezTo>
                    <a:pt x="340746" y="6978640"/>
                    <a:pt x="420449" y="6860821"/>
                    <a:pt x="423594" y="6849190"/>
                  </a:cubicBezTo>
                  <a:cubicBezTo>
                    <a:pt x="429884" y="6825929"/>
                    <a:pt x="432653" y="6803380"/>
                    <a:pt x="436480" y="6781533"/>
                  </a:cubicBezTo>
                  <a:cubicBezTo>
                    <a:pt x="711172" y="6431873"/>
                    <a:pt x="918502" y="5880529"/>
                    <a:pt x="924812" y="5866425"/>
                  </a:cubicBezTo>
                  <a:cubicBezTo>
                    <a:pt x="930073" y="5856199"/>
                    <a:pt x="1232792" y="5436736"/>
                    <a:pt x="1241209" y="5419458"/>
                  </a:cubicBezTo>
                  <a:cubicBezTo>
                    <a:pt x="1256291" y="5389838"/>
                    <a:pt x="1281786" y="5289396"/>
                    <a:pt x="1303248" y="5277726"/>
                  </a:cubicBezTo>
                  <a:cubicBezTo>
                    <a:pt x="1315561" y="5270654"/>
                    <a:pt x="1583694" y="4820621"/>
                    <a:pt x="1595325" y="4823766"/>
                  </a:cubicBezTo>
                  <a:cubicBezTo>
                    <a:pt x="1615065" y="4830769"/>
                    <a:pt x="2128095" y="4585912"/>
                    <a:pt x="2134415" y="4576387"/>
                  </a:cubicBezTo>
                  <a:cubicBezTo>
                    <a:pt x="2141080" y="4564045"/>
                    <a:pt x="2161414" y="4519619"/>
                    <a:pt x="2169860" y="4516078"/>
                  </a:cubicBezTo>
                  <a:cubicBezTo>
                    <a:pt x="2183933" y="4508651"/>
                    <a:pt x="2359419" y="4216620"/>
                    <a:pt x="2444907" y="4168179"/>
                  </a:cubicBezTo>
                  <a:cubicBezTo>
                    <a:pt x="2451573" y="4155836"/>
                    <a:pt x="2605114" y="4140358"/>
                    <a:pt x="2607221" y="4137183"/>
                  </a:cubicBezTo>
                  <a:cubicBezTo>
                    <a:pt x="2626179" y="4108611"/>
                    <a:pt x="2969676" y="3976836"/>
                    <a:pt x="2993234" y="3957412"/>
                  </a:cubicBezTo>
                  <a:cubicBezTo>
                    <a:pt x="3014685" y="3941163"/>
                    <a:pt x="3329165" y="3910543"/>
                    <a:pt x="3335148" y="3908416"/>
                  </a:cubicBezTo>
                  <a:cubicBezTo>
                    <a:pt x="3366816" y="3892849"/>
                    <a:pt x="3832868" y="3750947"/>
                    <a:pt x="3835657" y="3737556"/>
                  </a:cubicBezTo>
                  <a:cubicBezTo>
                    <a:pt x="3981147" y="3419524"/>
                    <a:pt x="4321824" y="3124318"/>
                    <a:pt x="4323585" y="3123962"/>
                  </a:cubicBezTo>
                  <a:cubicBezTo>
                    <a:pt x="4353512" y="3117909"/>
                    <a:pt x="4699400" y="2626497"/>
                    <a:pt x="4709597" y="2618021"/>
                  </a:cubicBezTo>
                  <a:cubicBezTo>
                    <a:pt x="4712059" y="2616607"/>
                    <a:pt x="4946726" y="2164181"/>
                    <a:pt x="4955172" y="2160640"/>
                  </a:cubicBezTo>
                  <a:close/>
                </a:path>
              </a:pathLst>
            </a:custGeom>
            <a:blipFill>
              <a:blip r:embed="rId3"/>
              <a:stretch>
                <a:fillRect l="-1403" t="-41124" r="-94" b="-40351"/>
              </a:stretch>
            </a:blipFill>
          </p:spPr>
        </p:sp>
      </p:grpSp>
      <p:grpSp>
        <p:nvGrpSpPr>
          <p:cNvPr name="Group 5" id="5"/>
          <p:cNvGrpSpPr/>
          <p:nvPr/>
        </p:nvGrpSpPr>
        <p:grpSpPr>
          <a:xfrm rot="-10800000">
            <a:off x="15676517" y="-1106493"/>
            <a:ext cx="4285771" cy="12790609"/>
            <a:chOff x="0" y="0"/>
            <a:chExt cx="3263900" cy="9740900"/>
          </a:xfrm>
        </p:grpSpPr>
        <p:sp>
          <p:nvSpPr>
            <p:cNvPr name="Freeform 6" id="6"/>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4"/>
              <a:stretch>
                <a:fillRect l="-99892" t="0" r="-99892" b="0"/>
              </a:stretch>
            </a:blipFill>
          </p:spPr>
        </p:sp>
      </p:grpSp>
      <p:sp>
        <p:nvSpPr>
          <p:cNvPr name="Freeform 7" id="7"/>
          <p:cNvSpPr/>
          <p:nvPr/>
        </p:nvSpPr>
        <p:spPr>
          <a:xfrm flipH="false" flipV="false" rot="0">
            <a:off x="1240509" y="487644"/>
            <a:ext cx="15806981" cy="11869606"/>
          </a:xfrm>
          <a:custGeom>
            <a:avLst/>
            <a:gdLst/>
            <a:ahLst/>
            <a:cxnLst/>
            <a:rect r="r" b="b" t="t" l="l"/>
            <a:pathLst>
              <a:path h="11869606" w="15806981">
                <a:moveTo>
                  <a:pt x="0" y="0"/>
                </a:moveTo>
                <a:lnTo>
                  <a:pt x="15806982" y="0"/>
                </a:lnTo>
                <a:lnTo>
                  <a:pt x="15806982" y="11869606"/>
                </a:lnTo>
                <a:lnTo>
                  <a:pt x="0" y="118696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2304042" y="3039632"/>
            <a:ext cx="13670508" cy="4454447"/>
          </a:xfrm>
          <a:prstGeom prst="rect">
            <a:avLst/>
          </a:prstGeom>
        </p:spPr>
        <p:txBody>
          <a:bodyPr anchor="t" rtlCol="false" tIns="0" lIns="0" bIns="0" rIns="0">
            <a:spAutoFit/>
          </a:bodyPr>
          <a:lstStyle/>
          <a:p>
            <a:pPr algn="ctr">
              <a:lnSpc>
                <a:spcPts val="5920"/>
              </a:lnSpc>
            </a:pPr>
            <a:r>
              <a:rPr lang="en-US" sz="4774">
                <a:solidFill>
                  <a:srgbClr val="4A2D0A"/>
                </a:solidFill>
                <a:latin typeface="Monterchi Sans Bold"/>
              </a:rPr>
              <a:t>Beberapa platform penyedia layanan komputasi awan yang populer adalah:</a:t>
            </a:r>
          </a:p>
          <a:p>
            <a:pPr algn="ctr">
              <a:lnSpc>
                <a:spcPts val="5920"/>
              </a:lnSpc>
            </a:pPr>
            <a:r>
              <a:rPr lang="en-US" sz="4774">
                <a:solidFill>
                  <a:srgbClr val="4A2D0A"/>
                </a:solidFill>
                <a:latin typeface="Monterchi Sans Bold"/>
              </a:rPr>
              <a:t>   - Amazon Web Services (AWS)</a:t>
            </a:r>
          </a:p>
          <a:p>
            <a:pPr algn="ctr">
              <a:lnSpc>
                <a:spcPts val="5920"/>
              </a:lnSpc>
            </a:pPr>
            <a:r>
              <a:rPr lang="en-US" sz="4774">
                <a:solidFill>
                  <a:srgbClr val="4A2D0A"/>
                </a:solidFill>
                <a:latin typeface="Monterchi Sans Bold"/>
              </a:rPr>
              <a:t>   - Google Cloud Platform (GCP)</a:t>
            </a:r>
          </a:p>
          <a:p>
            <a:pPr algn="ctr">
              <a:lnSpc>
                <a:spcPts val="5920"/>
              </a:lnSpc>
            </a:pPr>
            <a:r>
              <a:rPr lang="en-US" sz="4774">
                <a:solidFill>
                  <a:srgbClr val="4A2D0A"/>
                </a:solidFill>
                <a:latin typeface="Monterchi Sans Bold"/>
              </a:rPr>
              <a:t>   - Microsoft Azure (Ms Azure)</a:t>
            </a:r>
          </a:p>
          <a:p>
            <a:pPr algn="ctr">
              <a:lnSpc>
                <a:spcPts val="5920"/>
              </a:lnSpc>
            </a:pPr>
          </a:p>
        </p:txBody>
      </p:sp>
      <p:sp>
        <p:nvSpPr>
          <p:cNvPr name="Freeform 9" id="9"/>
          <p:cNvSpPr/>
          <p:nvPr/>
        </p:nvSpPr>
        <p:spPr>
          <a:xfrm flipH="false" flipV="false" rot="-3238120">
            <a:off x="16079916" y="3482037"/>
            <a:ext cx="6093958" cy="11552527"/>
          </a:xfrm>
          <a:custGeom>
            <a:avLst/>
            <a:gdLst/>
            <a:ahLst/>
            <a:cxnLst/>
            <a:rect r="r" b="b" t="t" l="l"/>
            <a:pathLst>
              <a:path h="11552527" w="6093958">
                <a:moveTo>
                  <a:pt x="0" y="0"/>
                </a:moveTo>
                <a:lnTo>
                  <a:pt x="6093958" y="0"/>
                </a:lnTo>
                <a:lnTo>
                  <a:pt x="6093958" y="11552526"/>
                </a:lnTo>
                <a:lnTo>
                  <a:pt x="0" y="11552526"/>
                </a:lnTo>
                <a:lnTo>
                  <a:pt x="0" y="0"/>
                </a:lnTo>
                <a:close/>
              </a:path>
            </a:pathLst>
          </a:custGeom>
          <a:blipFill>
            <a:blip r:embed="rId3"/>
            <a:stretch>
              <a:fillRect l="0" t="0" r="0" b="0"/>
            </a:stretch>
          </a:blipFill>
        </p:spPr>
      </p:sp>
      <p:sp>
        <p:nvSpPr>
          <p:cNvPr name="TextBox 10" id="10"/>
          <p:cNvSpPr txBox="true"/>
          <p:nvPr/>
        </p:nvSpPr>
        <p:spPr>
          <a:xfrm rot="0">
            <a:off x="4966219" y="1763929"/>
            <a:ext cx="8515350" cy="828836"/>
          </a:xfrm>
          <a:prstGeom prst="rect">
            <a:avLst/>
          </a:prstGeom>
        </p:spPr>
        <p:txBody>
          <a:bodyPr anchor="t" rtlCol="false" tIns="0" lIns="0" bIns="0" rIns="0">
            <a:spAutoFit/>
          </a:bodyPr>
          <a:lstStyle/>
          <a:p>
            <a:pPr algn="ctr">
              <a:lnSpc>
                <a:spcPts val="6019"/>
              </a:lnSpc>
            </a:pPr>
            <a:r>
              <a:rPr lang="en-US" sz="6142">
                <a:solidFill>
                  <a:srgbClr val="493423"/>
                </a:solidFill>
                <a:latin typeface="Obra Letra Bold"/>
              </a:rPr>
              <a:t>Contoh Cloud Computing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grpSp>
        <p:nvGrpSpPr>
          <p:cNvPr name="Group 3" id="3"/>
          <p:cNvGrpSpPr/>
          <p:nvPr/>
        </p:nvGrpSpPr>
        <p:grpSpPr>
          <a:xfrm rot="0">
            <a:off x="-1114186" y="-863286"/>
            <a:ext cx="4285771" cy="12790609"/>
            <a:chOff x="0" y="0"/>
            <a:chExt cx="3263900" cy="9740900"/>
          </a:xfrm>
        </p:grpSpPr>
        <p:sp>
          <p:nvSpPr>
            <p:cNvPr name="Freeform 4" id="4"/>
            <p:cNvSpPr/>
            <p:nvPr/>
          </p:nvSpPr>
          <p:spPr>
            <a:xfrm flipH="false" flipV="false" rot="8786035">
              <a:off x="-2333827" y="672286"/>
              <a:ext cx="7990090" cy="8459128"/>
            </a:xfrm>
            <a:custGeom>
              <a:avLst/>
              <a:gdLst/>
              <a:ahLst/>
              <a:cxnLst/>
              <a:rect r="r" b="b" t="t" l="l"/>
              <a:pathLst>
                <a:path h="8459128" w="7990090">
                  <a:moveTo>
                    <a:pt x="4955172" y="2160640"/>
                  </a:moveTo>
                  <a:cubicBezTo>
                    <a:pt x="5072644" y="2080076"/>
                    <a:pt x="5264794" y="1675647"/>
                    <a:pt x="5280232" y="1647787"/>
                  </a:cubicBezTo>
                  <a:cubicBezTo>
                    <a:pt x="5441506" y="1462162"/>
                    <a:pt x="6043325" y="578157"/>
                    <a:pt x="6052374" y="527768"/>
                  </a:cubicBezTo>
                  <a:cubicBezTo>
                    <a:pt x="6053769" y="521072"/>
                    <a:pt x="6134628" y="449746"/>
                    <a:pt x="6165554" y="416922"/>
                  </a:cubicBezTo>
                  <a:cubicBezTo>
                    <a:pt x="6174692" y="407744"/>
                    <a:pt x="6325829" y="94983"/>
                    <a:pt x="6345440" y="42458"/>
                  </a:cubicBezTo>
                  <a:cubicBezTo>
                    <a:pt x="6355241" y="13906"/>
                    <a:pt x="6433055" y="0"/>
                    <a:pt x="6443637" y="7022"/>
                  </a:cubicBezTo>
                  <a:cubicBezTo>
                    <a:pt x="6530412" y="64601"/>
                    <a:pt x="7920940" y="996425"/>
                    <a:pt x="7979855" y="1038565"/>
                  </a:cubicBezTo>
                  <a:cubicBezTo>
                    <a:pt x="7984088" y="1041374"/>
                    <a:pt x="7987619" y="1045241"/>
                    <a:pt x="7990091" y="1048406"/>
                  </a:cubicBezTo>
                  <a:cubicBezTo>
                    <a:pt x="7988370" y="1067078"/>
                    <a:pt x="7741904" y="1275430"/>
                    <a:pt x="7727594" y="1336046"/>
                  </a:cubicBezTo>
                  <a:cubicBezTo>
                    <a:pt x="7706152" y="1356874"/>
                    <a:pt x="7410623" y="1680513"/>
                    <a:pt x="7404649" y="1687219"/>
                  </a:cubicBezTo>
                  <a:cubicBezTo>
                    <a:pt x="7375128" y="1717927"/>
                    <a:pt x="7312535" y="1929404"/>
                    <a:pt x="7310083" y="1935397"/>
                  </a:cubicBezTo>
                  <a:cubicBezTo>
                    <a:pt x="7303071" y="1950559"/>
                    <a:pt x="7089182" y="2075360"/>
                    <a:pt x="7074752" y="2081027"/>
                  </a:cubicBezTo>
                  <a:cubicBezTo>
                    <a:pt x="7063844" y="2085982"/>
                    <a:pt x="7024255" y="2184694"/>
                    <a:pt x="7020071" y="2204780"/>
                  </a:cubicBezTo>
                  <a:cubicBezTo>
                    <a:pt x="7014494" y="2231562"/>
                    <a:pt x="6843636" y="2383394"/>
                    <a:pt x="6842587" y="2387270"/>
                  </a:cubicBezTo>
                  <a:cubicBezTo>
                    <a:pt x="6837366" y="2415812"/>
                    <a:pt x="6746518" y="2754860"/>
                    <a:pt x="6729310" y="2778497"/>
                  </a:cubicBezTo>
                  <a:cubicBezTo>
                    <a:pt x="6707888" y="2808483"/>
                    <a:pt x="6446182" y="3136276"/>
                    <a:pt x="6428618" y="3158153"/>
                  </a:cubicBezTo>
                  <a:cubicBezTo>
                    <a:pt x="6421942" y="3165916"/>
                    <a:pt x="6346137" y="3457027"/>
                    <a:pt x="6313095" y="3488447"/>
                  </a:cubicBezTo>
                  <a:cubicBezTo>
                    <a:pt x="6284622" y="3515279"/>
                    <a:pt x="6066569" y="3669325"/>
                    <a:pt x="6052536" y="3695069"/>
                  </a:cubicBezTo>
                  <a:cubicBezTo>
                    <a:pt x="6039560" y="3721515"/>
                    <a:pt x="5786172" y="4149325"/>
                    <a:pt x="5779842" y="4154270"/>
                  </a:cubicBezTo>
                  <a:cubicBezTo>
                    <a:pt x="5772810" y="4160273"/>
                    <a:pt x="5587593" y="4349824"/>
                    <a:pt x="5554184" y="4374905"/>
                  </a:cubicBezTo>
                  <a:cubicBezTo>
                    <a:pt x="5542228" y="4383737"/>
                    <a:pt x="5466254" y="4597004"/>
                    <a:pt x="5456127" y="4637533"/>
                  </a:cubicBezTo>
                  <a:cubicBezTo>
                    <a:pt x="5450539" y="4659736"/>
                    <a:pt x="5228907" y="4950105"/>
                    <a:pt x="5226801" y="4953280"/>
                  </a:cubicBezTo>
                  <a:cubicBezTo>
                    <a:pt x="5199396" y="4985393"/>
                    <a:pt x="5089914" y="5014865"/>
                    <a:pt x="5079728" y="5027920"/>
                  </a:cubicBezTo>
                  <a:cubicBezTo>
                    <a:pt x="5069541" y="5040974"/>
                    <a:pt x="4646965" y="5415963"/>
                    <a:pt x="4638213" y="5440638"/>
                  </a:cubicBezTo>
                  <a:cubicBezTo>
                    <a:pt x="4636463" y="5445573"/>
                    <a:pt x="4532955" y="5468340"/>
                    <a:pt x="4517497" y="5487042"/>
                  </a:cubicBezTo>
                  <a:cubicBezTo>
                    <a:pt x="4515390" y="5490217"/>
                    <a:pt x="4259183" y="5917681"/>
                    <a:pt x="4255662" y="5918393"/>
                  </a:cubicBezTo>
                  <a:cubicBezTo>
                    <a:pt x="4224341" y="5931141"/>
                    <a:pt x="3917230" y="6274531"/>
                    <a:pt x="3863064" y="6473309"/>
                  </a:cubicBezTo>
                  <a:cubicBezTo>
                    <a:pt x="3862016" y="6477186"/>
                    <a:pt x="3335922" y="6870362"/>
                    <a:pt x="3320801" y="6881667"/>
                  </a:cubicBezTo>
                  <a:cubicBezTo>
                    <a:pt x="3167636" y="7071148"/>
                    <a:pt x="2421918" y="7705729"/>
                    <a:pt x="2406470" y="7729010"/>
                  </a:cubicBezTo>
                  <a:cubicBezTo>
                    <a:pt x="2393129" y="7749117"/>
                    <a:pt x="2175669" y="7851735"/>
                    <a:pt x="2151142" y="7911669"/>
                  </a:cubicBezTo>
                  <a:cubicBezTo>
                    <a:pt x="2145535" y="7924713"/>
                    <a:pt x="2004129" y="8013783"/>
                    <a:pt x="1972125" y="8036747"/>
                  </a:cubicBezTo>
                  <a:cubicBezTo>
                    <a:pt x="1947509" y="8055469"/>
                    <a:pt x="1623269" y="8459128"/>
                    <a:pt x="1605279" y="8447191"/>
                  </a:cubicBezTo>
                  <a:cubicBezTo>
                    <a:pt x="1458898" y="8353109"/>
                    <a:pt x="127343" y="7490900"/>
                    <a:pt x="31747" y="7425943"/>
                  </a:cubicBezTo>
                  <a:cubicBezTo>
                    <a:pt x="0" y="7404878"/>
                    <a:pt x="166388" y="7140341"/>
                    <a:pt x="167090" y="7139283"/>
                  </a:cubicBezTo>
                  <a:cubicBezTo>
                    <a:pt x="340746" y="6978640"/>
                    <a:pt x="420449" y="6860821"/>
                    <a:pt x="423594" y="6849190"/>
                  </a:cubicBezTo>
                  <a:cubicBezTo>
                    <a:pt x="429884" y="6825929"/>
                    <a:pt x="432653" y="6803380"/>
                    <a:pt x="436480" y="6781533"/>
                  </a:cubicBezTo>
                  <a:cubicBezTo>
                    <a:pt x="711172" y="6431873"/>
                    <a:pt x="918502" y="5880529"/>
                    <a:pt x="924812" y="5866425"/>
                  </a:cubicBezTo>
                  <a:cubicBezTo>
                    <a:pt x="930073" y="5856199"/>
                    <a:pt x="1232792" y="5436736"/>
                    <a:pt x="1241209" y="5419458"/>
                  </a:cubicBezTo>
                  <a:cubicBezTo>
                    <a:pt x="1256291" y="5389838"/>
                    <a:pt x="1281786" y="5289396"/>
                    <a:pt x="1303248" y="5277726"/>
                  </a:cubicBezTo>
                  <a:cubicBezTo>
                    <a:pt x="1315561" y="5270654"/>
                    <a:pt x="1583694" y="4820621"/>
                    <a:pt x="1595325" y="4823766"/>
                  </a:cubicBezTo>
                  <a:cubicBezTo>
                    <a:pt x="1615065" y="4830769"/>
                    <a:pt x="2128095" y="4585912"/>
                    <a:pt x="2134415" y="4576387"/>
                  </a:cubicBezTo>
                  <a:cubicBezTo>
                    <a:pt x="2141080" y="4564045"/>
                    <a:pt x="2161414" y="4519619"/>
                    <a:pt x="2169860" y="4516078"/>
                  </a:cubicBezTo>
                  <a:cubicBezTo>
                    <a:pt x="2183933" y="4508651"/>
                    <a:pt x="2359419" y="4216620"/>
                    <a:pt x="2444907" y="4168179"/>
                  </a:cubicBezTo>
                  <a:cubicBezTo>
                    <a:pt x="2451573" y="4155836"/>
                    <a:pt x="2605114" y="4140358"/>
                    <a:pt x="2607221" y="4137183"/>
                  </a:cubicBezTo>
                  <a:cubicBezTo>
                    <a:pt x="2626179" y="4108611"/>
                    <a:pt x="2969676" y="3976836"/>
                    <a:pt x="2993234" y="3957412"/>
                  </a:cubicBezTo>
                  <a:cubicBezTo>
                    <a:pt x="3014685" y="3941163"/>
                    <a:pt x="3329165" y="3910543"/>
                    <a:pt x="3335148" y="3908416"/>
                  </a:cubicBezTo>
                  <a:cubicBezTo>
                    <a:pt x="3366816" y="3892849"/>
                    <a:pt x="3832868" y="3750947"/>
                    <a:pt x="3835657" y="3737556"/>
                  </a:cubicBezTo>
                  <a:cubicBezTo>
                    <a:pt x="3981147" y="3419524"/>
                    <a:pt x="4321824" y="3124318"/>
                    <a:pt x="4323585" y="3123962"/>
                  </a:cubicBezTo>
                  <a:cubicBezTo>
                    <a:pt x="4353512" y="3117909"/>
                    <a:pt x="4699400" y="2626497"/>
                    <a:pt x="4709597" y="2618021"/>
                  </a:cubicBezTo>
                  <a:cubicBezTo>
                    <a:pt x="4712059" y="2616607"/>
                    <a:pt x="4946726" y="2164181"/>
                    <a:pt x="4955172" y="2160640"/>
                  </a:cubicBezTo>
                  <a:close/>
                </a:path>
              </a:pathLst>
            </a:custGeom>
            <a:blipFill>
              <a:blip r:embed="rId3"/>
              <a:stretch>
                <a:fillRect l="-1403" t="-41124" r="-94" b="-40351"/>
              </a:stretch>
            </a:blipFill>
          </p:spPr>
        </p:sp>
      </p:grpSp>
      <p:grpSp>
        <p:nvGrpSpPr>
          <p:cNvPr name="Group 5" id="5"/>
          <p:cNvGrpSpPr/>
          <p:nvPr/>
        </p:nvGrpSpPr>
        <p:grpSpPr>
          <a:xfrm rot="-10800000">
            <a:off x="15676517" y="-1106493"/>
            <a:ext cx="4285771" cy="12790609"/>
            <a:chOff x="0" y="0"/>
            <a:chExt cx="3263900" cy="9740900"/>
          </a:xfrm>
        </p:grpSpPr>
        <p:sp>
          <p:nvSpPr>
            <p:cNvPr name="Freeform 6" id="6"/>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4"/>
              <a:stretch>
                <a:fillRect l="-99892" t="0" r="-99892" b="0"/>
              </a:stretch>
            </a:blipFill>
          </p:spPr>
        </p:sp>
      </p:grpSp>
      <p:sp>
        <p:nvSpPr>
          <p:cNvPr name="Freeform 7" id="7"/>
          <p:cNvSpPr/>
          <p:nvPr/>
        </p:nvSpPr>
        <p:spPr>
          <a:xfrm flipH="false" flipV="false" rot="0">
            <a:off x="1240509" y="487644"/>
            <a:ext cx="15806981" cy="11869606"/>
          </a:xfrm>
          <a:custGeom>
            <a:avLst/>
            <a:gdLst/>
            <a:ahLst/>
            <a:cxnLst/>
            <a:rect r="r" b="b" t="t" l="l"/>
            <a:pathLst>
              <a:path h="11869606" w="15806981">
                <a:moveTo>
                  <a:pt x="0" y="0"/>
                </a:moveTo>
                <a:lnTo>
                  <a:pt x="15806982" y="0"/>
                </a:lnTo>
                <a:lnTo>
                  <a:pt x="15806982" y="11869606"/>
                </a:lnTo>
                <a:lnTo>
                  <a:pt x="0" y="118696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2499839" y="3335714"/>
            <a:ext cx="13670508" cy="5195443"/>
          </a:xfrm>
          <a:prstGeom prst="rect">
            <a:avLst/>
          </a:prstGeom>
        </p:spPr>
        <p:txBody>
          <a:bodyPr anchor="t" rtlCol="false" tIns="0" lIns="0" bIns="0" rIns="0">
            <a:spAutoFit/>
          </a:bodyPr>
          <a:lstStyle/>
          <a:p>
            <a:pPr>
              <a:lnSpc>
                <a:spcPts val="5920"/>
              </a:lnSpc>
            </a:pPr>
            <a:r>
              <a:rPr lang="en-US" sz="4774">
                <a:solidFill>
                  <a:srgbClr val="4A2D0A"/>
                </a:solidFill>
                <a:latin typeface="Monterchi Sans Bold"/>
              </a:rPr>
              <a:t>Terdapat tiga skema implementasi cloud computing:</a:t>
            </a:r>
          </a:p>
          <a:p>
            <a:pPr>
              <a:lnSpc>
                <a:spcPts val="5920"/>
              </a:lnSpc>
            </a:pPr>
            <a:r>
              <a:rPr lang="en-US" sz="4774">
                <a:solidFill>
                  <a:srgbClr val="4A2D0A"/>
                </a:solidFill>
                <a:latin typeface="Monterchi Sans Bold"/>
              </a:rPr>
              <a:t>1. Full Cloud: Menggunakan cloud platform secara menyeluruh tanpa server on-premise.</a:t>
            </a:r>
          </a:p>
          <a:p>
            <a:pPr>
              <a:lnSpc>
                <a:spcPts val="5920"/>
              </a:lnSpc>
            </a:pPr>
            <a:r>
              <a:rPr lang="en-US" sz="4774">
                <a:solidFill>
                  <a:srgbClr val="4A2D0A"/>
                </a:solidFill>
                <a:latin typeface="Monterchi Sans Bold"/>
              </a:rPr>
              <a:t>2. On-premise: Memiliki dan mengelola server sendiri di lokasi fisik, seperti kantor.</a:t>
            </a:r>
          </a:p>
          <a:p>
            <a:pPr>
              <a:lnSpc>
                <a:spcPts val="5920"/>
              </a:lnSpc>
            </a:pPr>
            <a:r>
              <a:rPr lang="en-US" sz="4774">
                <a:solidFill>
                  <a:srgbClr val="4A2D0A"/>
                </a:solidFill>
                <a:latin typeface="Monterchi Sans Bold"/>
              </a:rPr>
              <a:t>3. Hybrid: Gabungan dari keduanya, dengan sebagian layanan di cloud dan sebagian lagi di server on-premise.</a:t>
            </a:r>
          </a:p>
        </p:txBody>
      </p:sp>
      <p:sp>
        <p:nvSpPr>
          <p:cNvPr name="Freeform 9" id="9"/>
          <p:cNvSpPr/>
          <p:nvPr/>
        </p:nvSpPr>
        <p:spPr>
          <a:xfrm flipH="false" flipV="false" rot="-3238120">
            <a:off x="14772423" y="7272095"/>
            <a:ext cx="6093958" cy="11552527"/>
          </a:xfrm>
          <a:custGeom>
            <a:avLst/>
            <a:gdLst/>
            <a:ahLst/>
            <a:cxnLst/>
            <a:rect r="r" b="b" t="t" l="l"/>
            <a:pathLst>
              <a:path h="11552527" w="6093958">
                <a:moveTo>
                  <a:pt x="0" y="0"/>
                </a:moveTo>
                <a:lnTo>
                  <a:pt x="6093958" y="0"/>
                </a:lnTo>
                <a:lnTo>
                  <a:pt x="6093958" y="11552527"/>
                </a:lnTo>
                <a:lnTo>
                  <a:pt x="0" y="11552527"/>
                </a:lnTo>
                <a:lnTo>
                  <a:pt x="0" y="0"/>
                </a:lnTo>
                <a:close/>
              </a:path>
            </a:pathLst>
          </a:custGeom>
          <a:blipFill>
            <a:blip r:embed="rId3"/>
            <a:stretch>
              <a:fillRect l="0" t="0" r="0" b="0"/>
            </a:stretch>
          </a:blipFill>
        </p:spPr>
      </p:sp>
      <p:sp>
        <p:nvSpPr>
          <p:cNvPr name="TextBox 10" id="10"/>
          <p:cNvSpPr txBox="true"/>
          <p:nvPr/>
        </p:nvSpPr>
        <p:spPr>
          <a:xfrm rot="0">
            <a:off x="2499839" y="1763929"/>
            <a:ext cx="13448109" cy="1590836"/>
          </a:xfrm>
          <a:prstGeom prst="rect">
            <a:avLst/>
          </a:prstGeom>
        </p:spPr>
        <p:txBody>
          <a:bodyPr anchor="t" rtlCol="false" tIns="0" lIns="0" bIns="0" rIns="0">
            <a:spAutoFit/>
          </a:bodyPr>
          <a:lstStyle/>
          <a:p>
            <a:pPr algn="ctr">
              <a:lnSpc>
                <a:spcPts val="6019"/>
              </a:lnSpc>
            </a:pPr>
            <a:r>
              <a:rPr lang="en-US" sz="6142">
                <a:solidFill>
                  <a:srgbClr val="493423"/>
                </a:solidFill>
                <a:latin typeface="Obra Letra Bold"/>
              </a:rPr>
              <a:t>Skema Implementasi Cloud Computing:</a:t>
            </a:r>
          </a:p>
          <a:p>
            <a:pPr algn="ctr">
              <a:lnSpc>
                <a:spcPts val="601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sp>
        <p:nvSpPr>
          <p:cNvPr name="Freeform 3" id="3"/>
          <p:cNvSpPr/>
          <p:nvPr/>
        </p:nvSpPr>
        <p:spPr>
          <a:xfrm flipH="false" flipV="false" rot="-10800000">
            <a:off x="2754468" y="599614"/>
            <a:ext cx="12519703" cy="9378395"/>
          </a:xfrm>
          <a:custGeom>
            <a:avLst/>
            <a:gdLst/>
            <a:ahLst/>
            <a:cxnLst/>
            <a:rect r="r" b="b" t="t" l="l"/>
            <a:pathLst>
              <a:path h="9378395" w="12519703">
                <a:moveTo>
                  <a:pt x="0" y="0"/>
                </a:moveTo>
                <a:lnTo>
                  <a:pt x="12519703" y="0"/>
                </a:lnTo>
                <a:lnTo>
                  <a:pt x="12519703" y="9378395"/>
                </a:lnTo>
                <a:lnTo>
                  <a:pt x="0" y="93783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78953" y="-1335955"/>
            <a:ext cx="4285771" cy="12790609"/>
            <a:chOff x="0" y="0"/>
            <a:chExt cx="3263900" cy="9740900"/>
          </a:xfrm>
        </p:grpSpPr>
        <p:sp>
          <p:nvSpPr>
            <p:cNvPr name="Freeform 5" id="5"/>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5"/>
              <a:stretch>
                <a:fillRect l="-99892" t="0" r="-99892" b="0"/>
              </a:stretch>
            </a:blipFill>
          </p:spPr>
        </p:sp>
      </p:grpSp>
      <p:grpSp>
        <p:nvGrpSpPr>
          <p:cNvPr name="Group 6" id="6"/>
          <p:cNvGrpSpPr/>
          <p:nvPr/>
        </p:nvGrpSpPr>
        <p:grpSpPr>
          <a:xfrm rot="-10800000">
            <a:off x="15521821" y="-1106493"/>
            <a:ext cx="4285771" cy="12790609"/>
            <a:chOff x="0" y="0"/>
            <a:chExt cx="3263900" cy="9740900"/>
          </a:xfrm>
        </p:grpSpPr>
        <p:sp>
          <p:nvSpPr>
            <p:cNvPr name="Freeform 7" id="7"/>
            <p:cNvSpPr/>
            <p:nvPr/>
          </p:nvSpPr>
          <p:spPr>
            <a:xfrm flipH="false" flipV="false" rot="0">
              <a:off x="-7620" y="1270"/>
              <a:ext cx="3261360" cy="9728200"/>
            </a:xfrm>
            <a:custGeom>
              <a:avLst/>
              <a:gdLst/>
              <a:ahLst/>
              <a:cxnLst/>
              <a:rect r="r" b="b" t="t" l="l"/>
              <a:pathLst>
                <a:path h="9728200" w="326136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5"/>
              <a:stretch>
                <a:fillRect l="-99892" t="0" r="-99892" b="0"/>
              </a:stretch>
            </a:blipFill>
          </p:spPr>
        </p:sp>
      </p:grpSp>
      <p:sp>
        <p:nvSpPr>
          <p:cNvPr name="Freeform 8" id="8"/>
          <p:cNvSpPr/>
          <p:nvPr/>
        </p:nvSpPr>
        <p:spPr>
          <a:xfrm flipH="false" flipV="false" rot="3901450">
            <a:off x="13846173" y="7566319"/>
            <a:ext cx="2284159" cy="2370074"/>
          </a:xfrm>
          <a:custGeom>
            <a:avLst/>
            <a:gdLst/>
            <a:ahLst/>
            <a:cxnLst/>
            <a:rect r="r" b="b" t="t" l="l"/>
            <a:pathLst>
              <a:path h="2370074" w="2284159">
                <a:moveTo>
                  <a:pt x="0" y="0"/>
                </a:moveTo>
                <a:lnTo>
                  <a:pt x="2284159" y="0"/>
                </a:lnTo>
                <a:lnTo>
                  <a:pt x="2284159" y="2370074"/>
                </a:lnTo>
                <a:lnTo>
                  <a:pt x="0" y="2370074"/>
                </a:lnTo>
                <a:lnTo>
                  <a:pt x="0" y="0"/>
                </a:lnTo>
                <a:close/>
              </a:path>
            </a:pathLst>
          </a:custGeom>
          <a:blipFill>
            <a:blip r:embed="rId6"/>
            <a:stretch>
              <a:fillRect l="0" t="0" r="0" b="0"/>
            </a:stretch>
          </a:blipFill>
        </p:spPr>
      </p:sp>
      <p:sp>
        <p:nvSpPr>
          <p:cNvPr name="TextBox 9" id="9"/>
          <p:cNvSpPr txBox="true"/>
          <p:nvPr/>
        </p:nvSpPr>
        <p:spPr>
          <a:xfrm rot="0">
            <a:off x="2836055" y="3512956"/>
            <a:ext cx="12152198" cy="4419219"/>
          </a:xfrm>
          <a:prstGeom prst="rect">
            <a:avLst/>
          </a:prstGeom>
        </p:spPr>
        <p:txBody>
          <a:bodyPr anchor="t" rtlCol="false" tIns="0" lIns="0" bIns="0" rIns="0">
            <a:spAutoFit/>
          </a:bodyPr>
          <a:lstStyle/>
          <a:p>
            <a:pPr algn="ctr">
              <a:lnSpc>
                <a:spcPts val="16758"/>
              </a:lnSpc>
            </a:pPr>
            <a:r>
              <a:rPr lang="en-US" sz="17100">
                <a:solidFill>
                  <a:srgbClr val="493423"/>
                </a:solidFill>
                <a:latin typeface="Obra Letra Bold"/>
              </a:rPr>
              <a:t>Thank</a:t>
            </a:r>
          </a:p>
          <a:p>
            <a:pPr algn="ctr">
              <a:lnSpc>
                <a:spcPts val="16758"/>
              </a:lnSpc>
            </a:pPr>
            <a:r>
              <a:rPr lang="en-US" sz="17100">
                <a:solidFill>
                  <a:srgbClr val="493423"/>
                </a:solidFill>
                <a:latin typeface="Obra Letra Bold"/>
              </a:rPr>
              <a:t>you</a:t>
            </a:r>
          </a:p>
        </p:txBody>
      </p:sp>
      <p:sp>
        <p:nvSpPr>
          <p:cNvPr name="Freeform 10" id="10"/>
          <p:cNvSpPr/>
          <p:nvPr/>
        </p:nvSpPr>
        <p:spPr>
          <a:xfrm flipH="true" flipV="false" rot="-8555375">
            <a:off x="13952307" y="-2785349"/>
            <a:ext cx="5428145" cy="6401743"/>
          </a:xfrm>
          <a:custGeom>
            <a:avLst/>
            <a:gdLst/>
            <a:ahLst/>
            <a:cxnLst/>
            <a:rect r="r" b="b" t="t" l="l"/>
            <a:pathLst>
              <a:path h="6401743" w="5428145">
                <a:moveTo>
                  <a:pt x="5428144" y="0"/>
                </a:moveTo>
                <a:lnTo>
                  <a:pt x="0" y="0"/>
                </a:lnTo>
                <a:lnTo>
                  <a:pt x="0" y="6401744"/>
                </a:lnTo>
                <a:lnTo>
                  <a:pt x="5428144" y="6401744"/>
                </a:lnTo>
                <a:lnTo>
                  <a:pt x="5428144" y="0"/>
                </a:lnTo>
                <a:close/>
              </a:path>
            </a:pathLst>
          </a:custGeom>
          <a:blipFill>
            <a:blip r:embed="rId7"/>
            <a:stretch>
              <a:fillRect l="0" t="0" r="0" b="0"/>
            </a:stretch>
          </a:blipFill>
        </p:spPr>
      </p:sp>
      <p:sp>
        <p:nvSpPr>
          <p:cNvPr name="Freeform 11" id="11"/>
          <p:cNvSpPr/>
          <p:nvPr/>
        </p:nvSpPr>
        <p:spPr>
          <a:xfrm flipH="false" flipV="false" rot="0">
            <a:off x="10374084" y="1939680"/>
            <a:ext cx="3638549" cy="774019"/>
          </a:xfrm>
          <a:custGeom>
            <a:avLst/>
            <a:gdLst/>
            <a:ahLst/>
            <a:cxnLst/>
            <a:rect r="r" b="b" t="t" l="l"/>
            <a:pathLst>
              <a:path h="774019" w="3638549">
                <a:moveTo>
                  <a:pt x="0" y="0"/>
                </a:moveTo>
                <a:lnTo>
                  <a:pt x="3638550" y="0"/>
                </a:lnTo>
                <a:lnTo>
                  <a:pt x="3638550" y="774018"/>
                </a:lnTo>
                <a:lnTo>
                  <a:pt x="0" y="7740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true" rot="-10800000">
            <a:off x="4403048" y="1939680"/>
            <a:ext cx="3638549" cy="774019"/>
          </a:xfrm>
          <a:custGeom>
            <a:avLst/>
            <a:gdLst/>
            <a:ahLst/>
            <a:cxnLst/>
            <a:rect r="r" b="b" t="t" l="l"/>
            <a:pathLst>
              <a:path h="774019" w="3638549">
                <a:moveTo>
                  <a:pt x="0" y="774018"/>
                </a:moveTo>
                <a:lnTo>
                  <a:pt x="3638549" y="774018"/>
                </a:lnTo>
                <a:lnTo>
                  <a:pt x="3638549" y="0"/>
                </a:lnTo>
                <a:lnTo>
                  <a:pt x="0" y="0"/>
                </a:lnTo>
                <a:lnTo>
                  <a:pt x="0" y="774018"/>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true" flipV="false" rot="1318415">
            <a:off x="-542780" y="6057428"/>
            <a:ext cx="5428145" cy="6401743"/>
          </a:xfrm>
          <a:custGeom>
            <a:avLst/>
            <a:gdLst/>
            <a:ahLst/>
            <a:cxnLst/>
            <a:rect r="r" b="b" t="t" l="l"/>
            <a:pathLst>
              <a:path h="6401743" w="5428145">
                <a:moveTo>
                  <a:pt x="5428145" y="0"/>
                </a:moveTo>
                <a:lnTo>
                  <a:pt x="0" y="0"/>
                </a:lnTo>
                <a:lnTo>
                  <a:pt x="0" y="6401744"/>
                </a:lnTo>
                <a:lnTo>
                  <a:pt x="5428145" y="6401744"/>
                </a:lnTo>
                <a:lnTo>
                  <a:pt x="5428145" y="0"/>
                </a:lnTo>
                <a:close/>
              </a:path>
            </a:pathLst>
          </a:custGeom>
          <a:blipFill>
            <a:blip r:embed="rId7"/>
            <a:stretch>
              <a:fillRect l="0" t="0" r="0" b="0"/>
            </a:stretch>
          </a:blipFill>
        </p:spPr>
      </p:sp>
      <p:sp>
        <p:nvSpPr>
          <p:cNvPr name="Freeform 14" id="14"/>
          <p:cNvSpPr/>
          <p:nvPr/>
        </p:nvSpPr>
        <p:spPr>
          <a:xfrm flipH="false" flipV="false" rot="0">
            <a:off x="15790671" y="5007114"/>
            <a:ext cx="1406488" cy="1468408"/>
          </a:xfrm>
          <a:custGeom>
            <a:avLst/>
            <a:gdLst/>
            <a:ahLst/>
            <a:cxnLst/>
            <a:rect r="r" b="b" t="t" l="l"/>
            <a:pathLst>
              <a:path h="1468408" w="1406488">
                <a:moveTo>
                  <a:pt x="0" y="0"/>
                </a:moveTo>
                <a:lnTo>
                  <a:pt x="1406488" y="0"/>
                </a:lnTo>
                <a:lnTo>
                  <a:pt x="1406488" y="1468408"/>
                </a:lnTo>
                <a:lnTo>
                  <a:pt x="0" y="1468408"/>
                </a:lnTo>
                <a:lnTo>
                  <a:pt x="0" y="0"/>
                </a:lnTo>
                <a:close/>
              </a:path>
            </a:pathLst>
          </a:custGeom>
          <a:blipFill>
            <a:blip r:embed="rId10">
              <a:extLst>
                <a:ext uri="{96DAC541-7B7A-43D3-8B79-37D633B846F1}">
                  <asvg:svgBlip xmlns:asvg="http://schemas.microsoft.com/office/drawing/2016/SVG/main" r:embed="rId11"/>
                </a:ext>
              </a:extLst>
            </a:blip>
            <a:stretch>
              <a:fillRect l="-101042" t="-84932" r="0" b="-11017"/>
            </a:stretch>
          </a:blipFill>
        </p:spPr>
      </p:sp>
      <p:sp>
        <p:nvSpPr>
          <p:cNvPr name="Freeform 15" id="15"/>
          <p:cNvSpPr/>
          <p:nvPr/>
        </p:nvSpPr>
        <p:spPr>
          <a:xfrm flipH="false" flipV="false" rot="-7467844">
            <a:off x="1911345" y="354652"/>
            <a:ext cx="2284159" cy="2370074"/>
          </a:xfrm>
          <a:custGeom>
            <a:avLst/>
            <a:gdLst/>
            <a:ahLst/>
            <a:cxnLst/>
            <a:rect r="r" b="b" t="t" l="l"/>
            <a:pathLst>
              <a:path h="2370074" w="2284159">
                <a:moveTo>
                  <a:pt x="0" y="0"/>
                </a:moveTo>
                <a:lnTo>
                  <a:pt x="2284159" y="0"/>
                </a:lnTo>
                <a:lnTo>
                  <a:pt x="2284159" y="2370074"/>
                </a:lnTo>
                <a:lnTo>
                  <a:pt x="0" y="2370074"/>
                </a:lnTo>
                <a:lnTo>
                  <a:pt x="0" y="0"/>
                </a:lnTo>
                <a:close/>
              </a:path>
            </a:pathLst>
          </a:custGeom>
          <a:blipFill>
            <a:blip r:embed="rId6"/>
            <a:stretch>
              <a:fillRect l="0" t="0" r="0" b="0"/>
            </a:stretch>
          </a:blipFill>
        </p:spPr>
      </p:sp>
      <p:sp>
        <p:nvSpPr>
          <p:cNvPr name="Freeform 16" id="16"/>
          <p:cNvSpPr/>
          <p:nvPr/>
        </p:nvSpPr>
        <p:spPr>
          <a:xfrm flipH="false" flipV="false" rot="0">
            <a:off x="15274171" y="4195924"/>
            <a:ext cx="1033001" cy="1078478"/>
          </a:xfrm>
          <a:custGeom>
            <a:avLst/>
            <a:gdLst/>
            <a:ahLst/>
            <a:cxnLst/>
            <a:rect r="r" b="b" t="t" l="l"/>
            <a:pathLst>
              <a:path h="1078478" w="1033001">
                <a:moveTo>
                  <a:pt x="0" y="0"/>
                </a:moveTo>
                <a:lnTo>
                  <a:pt x="1033001" y="0"/>
                </a:lnTo>
                <a:lnTo>
                  <a:pt x="1033001" y="1078478"/>
                </a:lnTo>
                <a:lnTo>
                  <a:pt x="0" y="1078478"/>
                </a:lnTo>
                <a:lnTo>
                  <a:pt x="0" y="0"/>
                </a:lnTo>
                <a:close/>
              </a:path>
            </a:pathLst>
          </a:custGeom>
          <a:blipFill>
            <a:blip r:embed="rId10">
              <a:extLst>
                <a:ext uri="{96DAC541-7B7A-43D3-8B79-37D633B846F1}">
                  <asvg:svgBlip xmlns:asvg="http://schemas.microsoft.com/office/drawing/2016/SVG/main" r:embed="rId11"/>
                </a:ext>
              </a:extLst>
            </a:blip>
            <a:stretch>
              <a:fillRect l="-101042" t="-84932" r="0" b="-11017"/>
            </a:stretch>
          </a:blipFill>
        </p:spPr>
      </p:sp>
      <p:sp>
        <p:nvSpPr>
          <p:cNvPr name="Freeform 17" id="17"/>
          <p:cNvSpPr/>
          <p:nvPr/>
        </p:nvSpPr>
        <p:spPr>
          <a:xfrm flipH="false" flipV="false" rot="0">
            <a:off x="1028700" y="3151912"/>
            <a:ext cx="1406488" cy="1468408"/>
          </a:xfrm>
          <a:custGeom>
            <a:avLst/>
            <a:gdLst/>
            <a:ahLst/>
            <a:cxnLst/>
            <a:rect r="r" b="b" t="t" l="l"/>
            <a:pathLst>
              <a:path h="1468408" w="1406488">
                <a:moveTo>
                  <a:pt x="0" y="0"/>
                </a:moveTo>
                <a:lnTo>
                  <a:pt x="1406488" y="0"/>
                </a:lnTo>
                <a:lnTo>
                  <a:pt x="1406488" y="1468408"/>
                </a:lnTo>
                <a:lnTo>
                  <a:pt x="0" y="1468408"/>
                </a:lnTo>
                <a:lnTo>
                  <a:pt x="0" y="0"/>
                </a:lnTo>
                <a:close/>
              </a:path>
            </a:pathLst>
          </a:custGeom>
          <a:blipFill>
            <a:blip r:embed="rId10">
              <a:extLst>
                <a:ext uri="{96DAC541-7B7A-43D3-8B79-37D633B846F1}">
                  <asvg:svgBlip xmlns:asvg="http://schemas.microsoft.com/office/drawing/2016/SVG/main" r:embed="rId11"/>
                </a:ext>
              </a:extLst>
            </a:blip>
            <a:stretch>
              <a:fillRect l="-101042" t="-84932" r="0" b="-11017"/>
            </a:stretch>
          </a:blipFill>
        </p:spPr>
      </p:sp>
      <p:sp>
        <p:nvSpPr>
          <p:cNvPr name="Freeform 18" id="18"/>
          <p:cNvSpPr/>
          <p:nvPr/>
        </p:nvSpPr>
        <p:spPr>
          <a:xfrm flipH="false" flipV="false" rot="0">
            <a:off x="1654792" y="4467875"/>
            <a:ext cx="1033001" cy="1078478"/>
          </a:xfrm>
          <a:custGeom>
            <a:avLst/>
            <a:gdLst/>
            <a:ahLst/>
            <a:cxnLst/>
            <a:rect r="r" b="b" t="t" l="l"/>
            <a:pathLst>
              <a:path h="1078478" w="1033001">
                <a:moveTo>
                  <a:pt x="0" y="0"/>
                </a:moveTo>
                <a:lnTo>
                  <a:pt x="1033001" y="0"/>
                </a:lnTo>
                <a:lnTo>
                  <a:pt x="1033001" y="1078478"/>
                </a:lnTo>
                <a:lnTo>
                  <a:pt x="0" y="1078478"/>
                </a:lnTo>
                <a:lnTo>
                  <a:pt x="0" y="0"/>
                </a:lnTo>
                <a:close/>
              </a:path>
            </a:pathLst>
          </a:custGeom>
          <a:blipFill>
            <a:blip r:embed="rId10">
              <a:extLst>
                <a:ext uri="{96DAC541-7B7A-43D3-8B79-37D633B846F1}">
                  <asvg:svgBlip xmlns:asvg="http://schemas.microsoft.com/office/drawing/2016/SVG/main" r:embed="rId11"/>
                </a:ext>
              </a:extLst>
            </a:blip>
            <a:stretch>
              <a:fillRect l="-101042" t="-84932" r="0" b="-11017"/>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DAGArvlVkXg</dc:identifier>
  <dcterms:modified xsi:type="dcterms:W3CDTF">2011-08-01T06:04:30Z</dcterms:modified>
  <cp:revision>1</cp:revision>
  <dc:title>Beige and Brown Organic Vintage Group Project Presentation</dc:title>
</cp:coreProperties>
</file>